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70" r:id="rId11"/>
    <p:sldId id="272" r:id="rId12"/>
    <p:sldId id="264" r:id="rId13"/>
    <p:sldId id="273" r:id="rId14"/>
    <p:sldId id="265" r:id="rId15"/>
    <p:sldId id="266" r:id="rId16"/>
    <p:sldId id="267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1" autoAdjust="0"/>
  </p:normalViewPr>
  <p:slideViewPr>
    <p:cSldViewPr snapToGrid="0" snapToObjects="1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Виробники</c:v>
                </c:pt>
              </c:strCache>
            </c:strRef>
          </c:tx>
          <c:spPr>
            <a:solidFill>
              <a:srgbClr val="2F5F8F"/>
            </a:solidFill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ru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США</c:v>
                </c:pt>
                <c:pt idx="1">
                  <c:v>КНР</c:v>
                </c:pt>
                <c:pt idx="2">
                  <c:v>Японія</c:v>
                </c:pt>
                <c:pt idx="3">
                  <c:v>Німеччина</c:v>
                </c:pt>
                <c:pt idx="4">
                  <c:v>Тайвань</c:v>
                </c:pt>
                <c:pt idx="5">
                  <c:v>Корея</c:v>
                </c:pt>
                <c:pt idx="6">
                  <c:v>Вел. Британія</c:v>
                </c:pt>
                <c:pt idx="7">
                  <c:v>Швейцарія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134</c:v>
                </c:pt>
                <c:pt idx="1">
                  <c:v>47</c:v>
                </c:pt>
                <c:pt idx="2">
                  <c:v>31</c:v>
                </c:pt>
                <c:pt idx="3">
                  <c:v>27</c:v>
                </c:pt>
                <c:pt idx="4">
                  <c:v>25</c:v>
                </c:pt>
                <c:pt idx="5">
                  <c:v>10</c:v>
                </c:pt>
                <c:pt idx="6">
                  <c:v>9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B4-41CE-B200-6ACCE132E9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13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A0FC9-70AF-2F98-BF7F-1D961D4CA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640C74-638C-8C50-EA73-FBF6E0A2E1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9156F4-4999-6F12-A539-29E145827C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BA3A2-471C-BC3A-2EF3-0EFC637383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91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236FB-42A7-7042-3A62-2CCB34CE3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D803BB-4632-E6E7-E7C8-431EF23C1E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346CE9-53F4-9A1E-6F59-1A0779973A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66FC8E-657C-FF93-E451-9FB5736075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0830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D50AA-78C0-E59F-CB7F-1229E18E9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A71CE6-D9BB-1225-B957-CFEC62999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3C8712-994E-177C-240D-9B9E10D90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9C150-37B3-490C-08FF-253D07BA4E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103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32813-BB9F-0CAA-1F19-7B668EA70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C41CD3-1E3A-A4DE-C7C0-9544E78C0E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132D95-50A5-408B-818B-DEB41A7F0A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771437-C43F-E2DE-A482-FFD991E6C8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268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10.jpg"/>
          <p:cNvPicPr>
            <a:picLocks noChangeAspect="1"/>
          </p:cNvPicPr>
          <p:nvPr/>
        </p:nvPicPr>
        <p:blipFill>
          <a:blip r:embed="rId3"/>
          <a:srcRect t="2858" b="2858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2E49">
              <a:alpha val="92000"/>
            </a:srgbClr>
          </a:solidFill>
          <a:ln w="12700">
            <a:solidFill>
              <a:srgbClr val="1A2E49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0" y="0"/>
            <a:ext cx="6766560" cy="6858000"/>
          </a:xfrm>
          <a:prstGeom prst="rect">
            <a:avLst/>
          </a:prstGeom>
          <a:solidFill>
            <a:srgbClr val="000000">
              <a:alpha val="8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94360" y="960120"/>
            <a:ext cx="5943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МЕХАНІЗМИ ОБХОДУ</a:t>
            </a:r>
            <a:endParaRPr lang="en-US" sz="3400" dirty="0"/>
          </a:p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</a:rPr>
              <a:t>ЕКСПОРТНИХ САНКЦІЙ</a:t>
            </a:r>
            <a:endParaRPr lang="en-US" sz="3400" dirty="0"/>
          </a:p>
        </p:txBody>
      </p:sp>
      <p:sp>
        <p:nvSpPr>
          <p:cNvPr id="6" name="Text 3"/>
          <p:cNvSpPr/>
          <p:nvPr/>
        </p:nvSpPr>
        <p:spPr>
          <a:xfrm>
            <a:off x="621792" y="2423160"/>
            <a:ext cx="5486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6EEF7"/>
                </a:solidFill>
              </a:rPr>
              <a:t>та їх вплив на митну безпеку: аналітичний вимір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621792" y="3072384"/>
            <a:ext cx="1920240" cy="0"/>
          </a:xfrm>
          <a:prstGeom prst="line">
            <a:avLst/>
          </a:prstGeom>
          <a:noFill/>
          <a:ln w="38100">
            <a:solidFill>
              <a:srgbClr val="D9A44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5047488"/>
            <a:ext cx="54864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5F7FA"/>
                </a:solidFill>
              </a:rPr>
              <a:t>Павленко О. О., д. пед. н., професор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5F7FA"/>
                </a:solidFill>
              </a:rPr>
              <a:t>Університет митної справи та фінансів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5F7FA"/>
                </a:solidFill>
              </a:rPr>
              <a:t>експерт дослідницької групи CBRA в Україні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EAE8C-DC31-3501-63C0-9955C9E2A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93B2774-D0E8-B68A-8AC3-24F35B9E6564}"/>
              </a:ext>
            </a:extLst>
          </p:cNvPr>
          <p:cNvSpPr/>
          <p:nvPr/>
        </p:nvSpPr>
        <p:spPr>
          <a:xfrm>
            <a:off x="502920" y="137656"/>
            <a:ext cx="9722628" cy="3441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Іноземні компоненти у зброї: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масштаб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залученості</a:t>
            </a:r>
            <a:r>
              <a:rPr lang="uk-UA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Німеччини</a:t>
            </a:r>
            <a:endParaRPr lang="en-US" sz="27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0DF4680-B74C-047C-1D13-2FF356BA9002}"/>
              </a:ext>
            </a:extLst>
          </p:cNvPr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DDB84CCD-B0F0-5483-1E08-EAB704190260}"/>
              </a:ext>
            </a:extLst>
          </p:cNvPr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8</a:t>
            </a:r>
            <a:endParaRPr lang="en-US" sz="9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D00BF3-5A19-D742-9248-8CB5B622E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69" y="481788"/>
            <a:ext cx="11591462" cy="630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62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F37E0D-C825-966B-CF0F-DB48AC72D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ACD66C8D-BC69-E8BD-DE85-8B2EABAE4F5E}"/>
              </a:ext>
            </a:extLst>
          </p:cNvPr>
          <p:cNvSpPr/>
          <p:nvPr/>
        </p:nvSpPr>
        <p:spPr>
          <a:xfrm>
            <a:off x="502920" y="137656"/>
            <a:ext cx="9722628" cy="3441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Іноземні компоненти у зброї: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масштаб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залученості</a:t>
            </a:r>
            <a:r>
              <a:rPr lang="uk-UA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Японії</a:t>
            </a:r>
            <a:endParaRPr lang="en-US" sz="27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185E53AD-A3DE-E358-1D5D-A962BFCA511B}"/>
              </a:ext>
            </a:extLst>
          </p:cNvPr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654F135E-7998-36AB-8860-9C0CF25C110D}"/>
              </a:ext>
            </a:extLst>
          </p:cNvPr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8</a:t>
            </a:r>
            <a:endParaRPr lang="en-US" sz="9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073E79-F120-136D-7870-BFF9ADB59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91" y="481788"/>
            <a:ext cx="11942617" cy="637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37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7433"/>
            <a:ext cx="7955280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Китайський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вимір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: компоненти для різних типів зброї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 flipV="1">
            <a:off x="350520" y="384049"/>
            <a:ext cx="20726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6446520" y="1325880"/>
            <a:ext cx="5074920" cy="1463040"/>
          </a:xfrm>
          <a:prstGeom prst="roundRect">
            <a:avLst>
              <a:gd name="adj" fmla="val 4375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446520" y="1325880"/>
            <a:ext cx="73152" cy="146304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647688" y="149047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dirty="0">
                <a:solidFill>
                  <a:srgbClr val="1A2E49"/>
                </a:solidFill>
              </a:rPr>
              <a:t>Загалом </a:t>
            </a:r>
            <a:r>
              <a:rPr lang="en-US" sz="1600" b="1" dirty="0">
                <a:solidFill>
                  <a:srgbClr val="1A2E49"/>
                </a:solidFill>
              </a:rPr>
              <a:t>86 компонентів</a:t>
            </a:r>
            <a:endParaRPr lang="en-US" sz="1600" dirty="0"/>
          </a:p>
        </p:txBody>
      </p:sp>
      <p:sp>
        <p:nvSpPr>
          <p:cNvPr id="9" name="Text 5"/>
          <p:cNvSpPr/>
          <p:nvPr/>
        </p:nvSpPr>
        <p:spPr>
          <a:xfrm>
            <a:off x="6647688" y="1847088"/>
            <a:ext cx="47548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72033"/>
                </a:solidFill>
              </a:rPr>
              <a:t>для 24 типів зброї від 47 виробників КНР; </a:t>
            </a:r>
            <a:r>
              <a:rPr lang="uk-UA" sz="1600" dirty="0">
                <a:solidFill>
                  <a:srgbClr val="172033"/>
                </a:solidFill>
              </a:rPr>
              <a:t>ще </a:t>
            </a:r>
            <a:r>
              <a:rPr lang="en-US" sz="1600" dirty="0" err="1">
                <a:solidFill>
                  <a:srgbClr val="172033"/>
                </a:solidFill>
              </a:rPr>
              <a:t>для</a:t>
            </a:r>
            <a:r>
              <a:rPr lang="en-US" sz="1600" dirty="0">
                <a:solidFill>
                  <a:srgbClr val="172033"/>
                </a:solidFill>
              </a:rPr>
              <a:t> 3 </a:t>
            </a:r>
            <a:r>
              <a:rPr lang="en-US" sz="1600" dirty="0" err="1">
                <a:solidFill>
                  <a:srgbClr val="172033"/>
                </a:solidFill>
              </a:rPr>
              <a:t>компонентів</a:t>
            </a:r>
            <a:r>
              <a:rPr lang="en-US" sz="1600" dirty="0">
                <a:solidFill>
                  <a:srgbClr val="172033"/>
                </a:solidFill>
              </a:rPr>
              <a:t> </a:t>
            </a:r>
            <a:r>
              <a:rPr lang="uk-UA" sz="1600" dirty="0">
                <a:solidFill>
                  <a:srgbClr val="172033"/>
                </a:solidFill>
              </a:rPr>
              <a:t>з КНР </a:t>
            </a:r>
            <a:r>
              <a:rPr lang="en-US" sz="1600" dirty="0" err="1">
                <a:solidFill>
                  <a:srgbClr val="172033"/>
                </a:solidFill>
              </a:rPr>
              <a:t>виробник</a:t>
            </a:r>
            <a:r>
              <a:rPr lang="en-US" sz="1600" dirty="0">
                <a:solidFill>
                  <a:srgbClr val="172033"/>
                </a:solidFill>
              </a:rPr>
              <a:t> </a:t>
            </a:r>
            <a:r>
              <a:rPr lang="en-US" sz="1600" dirty="0" err="1">
                <a:solidFill>
                  <a:srgbClr val="172033"/>
                </a:solidFill>
              </a:rPr>
              <a:t>не</a:t>
            </a:r>
            <a:r>
              <a:rPr lang="en-US" sz="1600" dirty="0">
                <a:solidFill>
                  <a:srgbClr val="172033"/>
                </a:solidFill>
              </a:rPr>
              <a:t> в</a:t>
            </a:r>
            <a:r>
              <a:rPr lang="uk-UA" sz="1600" dirty="0" err="1">
                <a:solidFill>
                  <a:srgbClr val="172033"/>
                </a:solidFill>
              </a:rPr>
              <a:t>изначе</a:t>
            </a:r>
            <a:r>
              <a:rPr lang="en-US" sz="1600" dirty="0" err="1">
                <a:solidFill>
                  <a:srgbClr val="172033"/>
                </a:solidFill>
              </a:rPr>
              <a:t>ний</a:t>
            </a:r>
            <a:r>
              <a:rPr lang="en-US" sz="1600" dirty="0">
                <a:solidFill>
                  <a:srgbClr val="172033"/>
                </a:solidFill>
              </a:rPr>
              <a:t>.</a:t>
            </a:r>
            <a:r>
              <a:rPr lang="uk-UA" sz="1600" dirty="0">
                <a:solidFill>
                  <a:srgbClr val="172033"/>
                </a:solidFill>
              </a:rPr>
              <a:t> </a:t>
            </a:r>
            <a:r>
              <a:rPr lang="uk-UA" sz="1600" i="1" dirty="0">
                <a:solidFill>
                  <a:schemeClr val="accent1"/>
                </a:solidFill>
              </a:rPr>
              <a:t>! На слайді представлено лише частку інформації</a:t>
            </a:r>
            <a:endParaRPr lang="en-US" sz="1600" i="1" dirty="0">
              <a:solidFill>
                <a:schemeClr val="accent1"/>
              </a:solidFill>
            </a:endParaRPr>
          </a:p>
        </p:txBody>
      </p:sp>
      <p:sp>
        <p:nvSpPr>
          <p:cNvPr id="10" name="Shape 6"/>
          <p:cNvSpPr/>
          <p:nvPr/>
        </p:nvSpPr>
        <p:spPr>
          <a:xfrm>
            <a:off x="6446520" y="3154680"/>
            <a:ext cx="5074920" cy="1828800"/>
          </a:xfrm>
          <a:prstGeom prst="roundRect">
            <a:avLst>
              <a:gd name="adj" fmla="val 3500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446520" y="3154680"/>
            <a:ext cx="73152" cy="182880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6647688" y="331927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Приклади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6647688" y="3675888"/>
            <a:ext cx="47548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just">
              <a:buNone/>
            </a:pPr>
            <a:r>
              <a:rPr lang="en-US" sz="1450" dirty="0">
                <a:solidFill>
                  <a:srgbClr val="172033"/>
                </a:solidFill>
              </a:rPr>
              <a:t>CAN-інтерфейси, перетворювачі струму, MOSFET-транзистори, GSM/GPS-модулі, електродвигуни для БПЛА</a:t>
            </a:r>
            <a:r>
              <a:rPr lang="en-US" sz="1350" dirty="0">
                <a:solidFill>
                  <a:srgbClr val="172033"/>
                </a:solidFill>
              </a:rPr>
              <a:t>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9</a:t>
            </a:r>
            <a:endParaRPr lang="en-US" sz="9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603804E-4539-9BEB-5B07-02E22C7577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86" y="304800"/>
            <a:ext cx="6173862" cy="6553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839207-E321-02FB-1679-869DA91F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610261D7-EAD2-48B7-6398-247E234CF45E}"/>
              </a:ext>
            </a:extLst>
          </p:cNvPr>
          <p:cNvSpPr/>
          <p:nvPr/>
        </p:nvSpPr>
        <p:spPr>
          <a:xfrm>
            <a:off x="502920" y="137656"/>
            <a:ext cx="9722628" cy="3441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Іноземні компоненти у зброї: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масштаб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залученості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uk-UA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лише одного виробника </a:t>
            </a:r>
            <a:r>
              <a:rPr lang="en-US" sz="2400" b="1" i="1" dirty="0">
                <a:solidFill>
                  <a:srgbClr val="1A2E49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ANALOG DEVICES </a:t>
            </a:r>
            <a:r>
              <a:rPr lang="uk-UA" sz="2400" b="1" i="1" dirty="0">
                <a:solidFill>
                  <a:srgbClr val="1A2E49"/>
                </a:solidFill>
                <a:latin typeface="Times New Roman" panose="02020603050405020304" pitchFamily="18" charset="0"/>
                <a:ea typeface="Aptos Display" pitchFamily="34" charset="-122"/>
                <a:cs typeface="Times New Roman" panose="02020603050405020304" pitchFamily="18" charset="0"/>
              </a:rPr>
              <a:t>/ США</a:t>
            </a:r>
            <a:endParaRPr 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CE8C9A1-ECDB-5078-7D4E-1975EB0E5ECD}"/>
              </a:ext>
            </a:extLst>
          </p:cNvPr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BD9A94F8-7F8D-F1A6-262B-C439986F4EBD}"/>
              </a:ext>
            </a:extLst>
          </p:cNvPr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8</a:t>
            </a:r>
            <a:endParaRPr lang="en-US" sz="9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A972BF-2BCC-3313-50EC-E8994C316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8" y="481788"/>
            <a:ext cx="12081163" cy="637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39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Логіка обходу: від постачальника до кінцевого використання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pic>
        <p:nvPicPr>
          <p:cNvPr id="4" name="Image 0" descr="/mnt/data/image2.jpg"/>
          <p:cNvPicPr>
            <a:picLocks noChangeAspect="1"/>
          </p:cNvPicPr>
          <p:nvPr/>
        </p:nvPicPr>
        <p:blipFill>
          <a:blip r:embed="rId3"/>
          <a:srcRect l="20522" r="20522"/>
          <a:stretch/>
        </p:blipFill>
        <p:spPr>
          <a:xfrm>
            <a:off x="502920" y="1005840"/>
            <a:ext cx="2971800" cy="475488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3840480" y="960120"/>
            <a:ext cx="3429000" cy="1143000"/>
          </a:xfrm>
          <a:prstGeom prst="roundRect">
            <a:avLst>
              <a:gd name="adj" fmla="val 5600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840480" y="960120"/>
            <a:ext cx="73152" cy="114300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41648" y="11247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1. Виробник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041648" y="1481328"/>
            <a:ext cx="31089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товар подвійного призначення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7680960" y="960120"/>
            <a:ext cx="3429000" cy="1143000"/>
          </a:xfrm>
          <a:prstGeom prst="roundRect">
            <a:avLst>
              <a:gd name="adj" fmla="val 5600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680960" y="960120"/>
            <a:ext cx="73152" cy="114300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882128" y="112471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2. Посередник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882128" y="1481328"/>
            <a:ext cx="31089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фінансування й закупівля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3840480" y="2606040"/>
            <a:ext cx="3429000" cy="1143000"/>
          </a:xfrm>
          <a:prstGeom prst="roundRect">
            <a:avLst>
              <a:gd name="adj" fmla="val 5600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3840480" y="2606040"/>
            <a:ext cx="73152" cy="114300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041648" y="277063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3. Транзитний хаб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041648" y="3127248"/>
            <a:ext cx="31089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ОАЕ, Туреччина, Казахстан, Вірменія тощо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7680960" y="2606040"/>
            <a:ext cx="3429000" cy="1143000"/>
          </a:xfrm>
          <a:prstGeom prst="roundRect">
            <a:avLst>
              <a:gd name="adj" fmla="val 5600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680960" y="2606040"/>
            <a:ext cx="73152" cy="114300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882128" y="277063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4. Реекспорт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882128" y="3127248"/>
            <a:ext cx="31089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прямий / непрямий / фіктивний</a:t>
            </a:r>
            <a:endParaRPr lang="en-US" sz="1450" dirty="0"/>
          </a:p>
        </p:txBody>
      </p:sp>
      <p:sp>
        <p:nvSpPr>
          <p:cNvPr id="21" name="Shape 18"/>
          <p:cNvSpPr/>
          <p:nvPr/>
        </p:nvSpPr>
        <p:spPr>
          <a:xfrm>
            <a:off x="3840480" y="4251960"/>
            <a:ext cx="3429000" cy="1143000"/>
          </a:xfrm>
          <a:prstGeom prst="roundRect">
            <a:avLst>
              <a:gd name="adj" fmla="val 5600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3840480" y="4251960"/>
            <a:ext cx="73152" cy="114300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041648" y="44165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5. Кінцеве використання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041648" y="4773168"/>
            <a:ext cx="310896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промисловість або військова система</a:t>
            </a:r>
            <a:endParaRPr lang="en-US" sz="1450" dirty="0"/>
          </a:p>
        </p:txBody>
      </p:sp>
      <p:sp>
        <p:nvSpPr>
          <p:cNvPr id="25" name="Text 22"/>
          <p:cNvSpPr/>
          <p:nvPr/>
        </p:nvSpPr>
        <p:spPr>
          <a:xfrm>
            <a:off x="3886200" y="5943600"/>
            <a:ext cx="7589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B83232"/>
                </a:solidFill>
              </a:rPr>
              <a:t>Висновок: митний контроль має бачити не лише товар, а й контекст маршруту та мережу суб’єктів.</a:t>
            </a:r>
            <a:endParaRPr lang="en-US" sz="1700" dirty="0"/>
          </a:p>
        </p:txBody>
      </p:sp>
      <p:sp>
        <p:nvSpPr>
          <p:cNvPr id="26" name="Text 23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Рекомендації: шляхи зміцнення митної безпеки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" y="1115568"/>
            <a:ext cx="3429000" cy="1508760"/>
          </a:xfrm>
          <a:prstGeom prst="roundRect">
            <a:avLst>
              <a:gd name="adj" fmla="val 424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115568"/>
            <a:ext cx="73152" cy="150876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280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Інтеграція аналітики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95528" y="1636776"/>
            <a:ext cx="310896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включення результатів досліджень у системи управління ризиками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4434840" y="1115568"/>
            <a:ext cx="3429000" cy="1508760"/>
          </a:xfrm>
          <a:prstGeom prst="roundRect">
            <a:avLst>
              <a:gd name="adj" fmla="val 424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115568"/>
            <a:ext cx="73152" cy="150876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280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Цільові списки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36008" y="1636776"/>
            <a:ext cx="310896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переліки товарів подвійного призначення та виробників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8275320" y="1115568"/>
            <a:ext cx="3429000" cy="1508760"/>
          </a:xfrm>
          <a:prstGeom prst="roundRect">
            <a:avLst>
              <a:gd name="adj" fmla="val 424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75320" y="1115568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76488" y="1280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CRMS2 / RIF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76488" y="1636776"/>
            <a:ext cx="310896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передача ризикової інформації у європейську систему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94360" y="3108960"/>
            <a:ext cx="3429000" cy="1508760"/>
          </a:xfrm>
          <a:prstGeom prst="roundRect">
            <a:avLst>
              <a:gd name="adj" fmla="val 424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4360" y="3108960"/>
            <a:ext cx="73152" cy="150876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32735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Due Diligence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95528" y="3630168"/>
            <a:ext cx="310896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перевірка кінцевих споживачів через торгові агрегатори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4434840" y="3108960"/>
            <a:ext cx="3429000" cy="1508760"/>
          </a:xfrm>
          <a:prstGeom prst="roundRect">
            <a:avLst>
              <a:gd name="adj" fmla="val 424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34840" y="3108960"/>
            <a:ext cx="73152" cy="150876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636008" y="32735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Предиктивна аналітика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636008" y="3630168"/>
            <a:ext cx="310896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прозорий обмін даними між країнами-партнерами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8275320" y="3108960"/>
            <a:ext cx="3429000" cy="1508760"/>
          </a:xfrm>
          <a:prstGeom prst="roundRect">
            <a:avLst>
              <a:gd name="adj" fmla="val 424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275320" y="3108960"/>
            <a:ext cx="73152" cy="150876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476488" y="327355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Доказовий аудит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476488" y="3630168"/>
            <a:ext cx="3108960" cy="8503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верифіковані фотодокази фрагментів зброї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2E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image10.jpg"/>
          <p:cNvPicPr>
            <a:picLocks noChangeAspect="1"/>
          </p:cNvPicPr>
          <p:nvPr/>
        </p:nvPicPr>
        <p:blipFill>
          <a:blip r:embed="rId3"/>
          <a:srcRect l="27130" r="27130"/>
          <a:stretch/>
        </p:blipFill>
        <p:spPr>
          <a:xfrm>
            <a:off x="6858000" y="0"/>
            <a:ext cx="52578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858000" y="0"/>
            <a:ext cx="5257800" cy="6858000"/>
          </a:xfrm>
          <a:prstGeom prst="rect">
            <a:avLst/>
          </a:prstGeom>
          <a:solidFill>
            <a:srgbClr val="1A2E49">
              <a:alpha val="70000"/>
            </a:srgbClr>
          </a:solidFill>
          <a:ln w="12700">
            <a:solidFill>
              <a:srgbClr val="1A2E49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85800" y="777240"/>
            <a:ext cx="5120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</a:rPr>
              <a:t>Висновок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713232" y="1417320"/>
            <a:ext cx="1554480" cy="0"/>
          </a:xfrm>
          <a:prstGeom prst="line">
            <a:avLst/>
          </a:prstGeom>
          <a:noFill/>
          <a:ln w="38100">
            <a:solidFill>
              <a:srgbClr val="D9A44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874520"/>
            <a:ext cx="53949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2200" dirty="0">
                <a:solidFill>
                  <a:srgbClr val="FFFFFF"/>
                </a:solidFill>
              </a:rPr>
              <a:t>Глобальна взаємозалежність економік робить компромісні санкційні рішення напівзаходами. Ефективне блокування каналів постачання компонентів зброї потребує системної цифрової трансформації митного контролю та оперативного обміну ризиковою інформацією між партнерами.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31520" y="3992187"/>
            <a:ext cx="5303520" cy="5798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uk-UA" sz="2600" b="1" dirty="0">
              <a:solidFill>
                <a:srgbClr val="D9A441"/>
              </a:solidFill>
            </a:endParaRPr>
          </a:p>
          <a:p>
            <a:pPr marL="0" indent="0">
              <a:buNone/>
            </a:pPr>
            <a:endParaRPr lang="uk-UA" sz="2600" b="1" dirty="0">
              <a:solidFill>
                <a:srgbClr val="D9A441"/>
              </a:solidFill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rgbClr val="D9A441"/>
                </a:solidFill>
              </a:rPr>
              <a:t>ДЯКУЮ ЗА УВАГУ!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749807" y="5440679"/>
            <a:ext cx="5552669" cy="14173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6EEF7"/>
                </a:solidFill>
              </a:rPr>
              <a:t>amsu.pavlenko@gmail.com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E6EEF7"/>
                </a:solidFill>
              </a:rPr>
              <a:t>проф. </a:t>
            </a:r>
            <a:r>
              <a:rPr lang="en-US" sz="1400" dirty="0" err="1">
                <a:solidFill>
                  <a:srgbClr val="E6EEF7"/>
                </a:solidFill>
              </a:rPr>
              <a:t>Олена</a:t>
            </a:r>
            <a:r>
              <a:rPr lang="en-US" sz="1400" dirty="0">
                <a:solidFill>
                  <a:srgbClr val="E6EEF7"/>
                </a:solidFill>
              </a:rPr>
              <a:t> </a:t>
            </a:r>
            <a:r>
              <a:rPr lang="en-US" sz="1400" dirty="0" err="1">
                <a:solidFill>
                  <a:srgbClr val="E6EEF7"/>
                </a:solidFill>
              </a:rPr>
              <a:t>Павленко</a:t>
            </a:r>
            <a:endParaRPr lang="ru-RU" sz="1400" dirty="0">
              <a:solidFill>
                <a:srgbClr val="E6EEF7"/>
              </a:solidFill>
            </a:endParaRPr>
          </a:p>
          <a:p>
            <a:r>
              <a:rPr lang="uk-UA" sz="1400" dirty="0">
                <a:solidFill>
                  <a:srgbClr val="E6EEF7"/>
                </a:solidFill>
              </a:rPr>
              <a:t>Повний аналітичний звіт можна продивитися і скачати тут </a:t>
            </a:r>
            <a:r>
              <a:rPr lang="es-ES" sz="1400" dirty="0">
                <a:solidFill>
                  <a:srgbClr val="E6EEF7"/>
                </a:solidFill>
              </a:rPr>
              <a:t>https://surl.li/lijxez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Контекст: санкції та нові митні ризики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pic>
        <p:nvPicPr>
          <p:cNvPr id="4" name="Image 0" descr="/mnt/data/image1.jpg"/>
          <p:cNvPicPr>
            <a:picLocks noChangeAspect="1"/>
          </p:cNvPicPr>
          <p:nvPr/>
        </p:nvPicPr>
        <p:blipFill>
          <a:blip r:embed="rId3"/>
          <a:srcRect l="8819" r="8819"/>
          <a:stretch/>
        </p:blipFill>
        <p:spPr>
          <a:xfrm>
            <a:off x="502920" y="1234440"/>
            <a:ext cx="3931920" cy="448056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800600" y="1143000"/>
            <a:ext cx="6400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just">
              <a:buNone/>
            </a:pPr>
            <a:r>
              <a:rPr lang="en-US" sz="2200" b="1" dirty="0">
                <a:solidFill>
                  <a:srgbClr val="1A2E49"/>
                </a:solidFill>
              </a:rPr>
              <a:t>Війна рф проти України спричинила безпрецедентні санкційні обмеження з боку ЄС, США та партнерів. У відповідь підсанкційні країни розбудували складні канали обходу.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4892040" y="2761488"/>
            <a:ext cx="6217920" cy="20116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800" dirty="0">
                <a:solidFill>
                  <a:srgbClr val="172033"/>
                </a:solidFill>
              </a:rPr>
              <a:t>Р</a:t>
            </a:r>
            <a:r>
              <a:rPr lang="en-US" sz="1800" dirty="0" err="1">
                <a:solidFill>
                  <a:srgbClr val="172033"/>
                </a:solidFill>
              </a:rPr>
              <a:t>изики</a:t>
            </a:r>
            <a:r>
              <a:rPr lang="en-US" sz="1800" dirty="0">
                <a:solidFill>
                  <a:srgbClr val="172033"/>
                </a:solidFill>
              </a:rPr>
              <a:t> прихованого реекспорту через треті країни</a:t>
            </a:r>
            <a:endParaRPr lang="en-US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172033"/>
                </a:solidFill>
              </a:rPr>
              <a:t>П</a:t>
            </a:r>
            <a:r>
              <a:rPr lang="en-US" sz="1800" dirty="0" err="1">
                <a:solidFill>
                  <a:srgbClr val="172033"/>
                </a:solidFill>
              </a:rPr>
              <a:t>ереорієнтація</a:t>
            </a:r>
            <a:r>
              <a:rPr lang="en-US" sz="1800" dirty="0">
                <a:solidFill>
                  <a:srgbClr val="172033"/>
                </a:solidFill>
              </a:rPr>
              <a:t> ланцюгів постачання на транзитні хаби</a:t>
            </a:r>
            <a:endParaRPr lang="en-US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172033"/>
                </a:solidFill>
              </a:rPr>
              <a:t>З</a:t>
            </a:r>
            <a:r>
              <a:rPr lang="en-US" sz="1800" dirty="0" err="1">
                <a:solidFill>
                  <a:srgbClr val="172033"/>
                </a:solidFill>
              </a:rPr>
              <a:t>ростання</a:t>
            </a:r>
            <a:r>
              <a:rPr lang="en-US" sz="1800" dirty="0">
                <a:solidFill>
                  <a:srgbClr val="172033"/>
                </a:solidFill>
              </a:rPr>
              <a:t> ролі товарів подвійного призначення</a:t>
            </a:r>
            <a:endParaRPr lang="en-US" sz="18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dirty="0">
                <a:solidFill>
                  <a:srgbClr val="172033"/>
                </a:solidFill>
              </a:rPr>
              <a:t>П</a:t>
            </a:r>
            <a:r>
              <a:rPr lang="en-US" sz="1800" dirty="0" err="1">
                <a:solidFill>
                  <a:srgbClr val="172033"/>
                </a:solidFill>
              </a:rPr>
              <a:t>отреба</a:t>
            </a:r>
            <a:r>
              <a:rPr lang="en-US" sz="1800" dirty="0">
                <a:solidFill>
                  <a:srgbClr val="172033"/>
                </a:solidFill>
              </a:rPr>
              <a:t> у цифровому ризик-менеджменті митниць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4892040" y="5440680"/>
            <a:ext cx="6172200" cy="594360"/>
          </a:xfrm>
          <a:prstGeom prst="roundRect">
            <a:avLst>
              <a:gd name="adj" fmla="val 12308"/>
            </a:avLst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965192" y="5504688"/>
            <a:ext cx="6025896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Ключове питання: як перетворити відкриті дані на митний ризик-профіль?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Мета та завдання дослідження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85800" y="1234440"/>
            <a:ext cx="10789920" cy="1417320"/>
          </a:xfrm>
          <a:prstGeom prst="roundRect">
            <a:avLst>
              <a:gd name="adj" fmla="val 4516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234440"/>
            <a:ext cx="73152" cy="141732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399032"/>
            <a:ext cx="10469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Мета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86968" y="1755648"/>
            <a:ext cx="1046988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just">
              <a:buNone/>
            </a:pPr>
            <a:r>
              <a:rPr lang="en-US" sz="2400" dirty="0">
                <a:solidFill>
                  <a:srgbClr val="172033"/>
                </a:solidFill>
              </a:rPr>
              <a:t>Оцінити ефективність санкцій та проаналізувати розвиток механізмів ухилення від них з боку рф і республіки білорусь, а також залученість різних країн.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685800" y="2926080"/>
            <a:ext cx="3337560" cy="2011680"/>
          </a:xfrm>
          <a:prstGeom prst="roundRect">
            <a:avLst>
              <a:gd name="adj" fmla="val 318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926080"/>
            <a:ext cx="73152" cy="201168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86968" y="3090671"/>
            <a:ext cx="3017520" cy="626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A2E49"/>
                </a:solidFill>
              </a:rPr>
              <a:t>1. ІДЕНТИФІКУВАТИ МЕХАНІЗМИ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86968" y="3447288"/>
            <a:ext cx="30175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72033"/>
                </a:solidFill>
              </a:rPr>
              <a:t>Визначити основні схеми обходу санкцій та інструменти їхньої реалізації.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4434840" y="2926080"/>
            <a:ext cx="3337560" cy="2011680"/>
          </a:xfrm>
          <a:prstGeom prst="roundRect">
            <a:avLst>
              <a:gd name="adj" fmla="val 318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34840" y="2926080"/>
            <a:ext cx="73152" cy="20116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36008" y="309067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A2E49"/>
                </a:solidFill>
              </a:rPr>
              <a:t>2. ВИЗНАЧИТИ ТОВАРИ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636008" y="3447288"/>
            <a:ext cx="301752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just"/>
            <a:r>
              <a:rPr lang="en-US" dirty="0">
                <a:solidFill>
                  <a:srgbClr val="172033"/>
                </a:solidFill>
              </a:rPr>
              <a:t>Окреслити </a:t>
            </a:r>
            <a:r>
              <a:rPr lang="en-US" dirty="0" err="1">
                <a:solidFill>
                  <a:srgbClr val="172033"/>
                </a:solidFill>
              </a:rPr>
              <a:t>групи</a:t>
            </a:r>
            <a:r>
              <a:rPr lang="en-US" dirty="0">
                <a:solidFill>
                  <a:srgbClr val="172033"/>
                </a:solidFill>
              </a:rPr>
              <a:t> </a:t>
            </a:r>
            <a:r>
              <a:rPr lang="en-US" dirty="0" err="1">
                <a:solidFill>
                  <a:srgbClr val="172033"/>
                </a:solidFill>
              </a:rPr>
              <a:t>товарів</a:t>
            </a:r>
            <a:r>
              <a:rPr lang="en-US" dirty="0">
                <a:solidFill>
                  <a:srgbClr val="172033"/>
                </a:solidFill>
              </a:rPr>
              <a:t>, що постачаються в </a:t>
            </a:r>
            <a:r>
              <a:rPr lang="en-US" dirty="0" err="1">
                <a:solidFill>
                  <a:srgbClr val="172033"/>
                </a:solidFill>
              </a:rPr>
              <a:t>обхід</a:t>
            </a:r>
            <a:r>
              <a:rPr lang="en-US" dirty="0">
                <a:solidFill>
                  <a:srgbClr val="172033"/>
                </a:solidFill>
              </a:rPr>
              <a:t> </a:t>
            </a:r>
            <a:r>
              <a:rPr lang="en-US" dirty="0" err="1">
                <a:solidFill>
                  <a:srgbClr val="172033"/>
                </a:solidFill>
              </a:rPr>
              <a:t>санкцій</a:t>
            </a:r>
            <a:r>
              <a:rPr lang="uk-UA" dirty="0">
                <a:solidFill>
                  <a:srgbClr val="172033"/>
                </a:solidFill>
              </a:rPr>
              <a:t>, </a:t>
            </a:r>
            <a:r>
              <a:rPr lang="en-US" dirty="0">
                <a:solidFill>
                  <a:srgbClr val="172033"/>
                </a:solidFill>
              </a:rPr>
              <a:t>і</a:t>
            </a:r>
            <a:r>
              <a:rPr lang="uk-UA" dirty="0">
                <a:solidFill>
                  <a:srgbClr val="172033"/>
                </a:solidFill>
              </a:rPr>
              <a:t> їхніх</a:t>
            </a:r>
            <a:r>
              <a:rPr lang="en-US" dirty="0">
                <a:solidFill>
                  <a:srgbClr val="172033"/>
                </a:solidFill>
              </a:rPr>
              <a:t> </a:t>
            </a:r>
            <a:r>
              <a:rPr lang="en-US" dirty="0" err="1">
                <a:solidFill>
                  <a:srgbClr val="172033"/>
                </a:solidFill>
              </a:rPr>
              <a:t>виробників</a:t>
            </a:r>
            <a:r>
              <a:rPr lang="en-US" dirty="0">
                <a:solidFill>
                  <a:srgbClr val="172033"/>
                </a:solidFill>
              </a:rPr>
              <a:t>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8183880" y="2926080"/>
            <a:ext cx="3291840" cy="2011680"/>
          </a:xfrm>
          <a:prstGeom prst="roundRect">
            <a:avLst>
              <a:gd name="adj" fmla="val 3182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183880" y="2926080"/>
            <a:ext cx="73152" cy="201168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85048" y="3090672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1A2E49"/>
                </a:solidFill>
              </a:rPr>
              <a:t>3. РОЗРОБИТИ РІШЕННЯ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8385048" y="3447288"/>
            <a:ext cx="2971800" cy="1353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172033"/>
                </a:solidFill>
              </a:rPr>
              <a:t>Запропонувати заходи для блокування каналів обходу та зміцнення митної безпеки.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Методологія: поєднання OSINT та контент-аналізу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pic>
        <p:nvPicPr>
          <p:cNvPr id="4" name="Image 0" descr="/mnt/data/image3.png"/>
          <p:cNvPicPr>
            <a:picLocks noChangeAspect="1"/>
          </p:cNvPicPr>
          <p:nvPr/>
        </p:nvPicPr>
        <p:blipFill>
          <a:blip r:embed="rId3"/>
          <a:srcRect t="3086" b="3086"/>
          <a:stretch/>
        </p:blipFill>
        <p:spPr>
          <a:xfrm>
            <a:off x="6629400" y="960120"/>
            <a:ext cx="4937760" cy="2606040"/>
          </a:xfrm>
          <a:prstGeom prst="rect">
            <a:avLst/>
          </a:prstGeom>
        </p:spPr>
      </p:pic>
      <p:pic>
        <p:nvPicPr>
          <p:cNvPr id="5" name="Image 1" descr="/mnt/data/image4.png"/>
          <p:cNvPicPr>
            <a:picLocks noChangeAspect="1"/>
          </p:cNvPicPr>
          <p:nvPr/>
        </p:nvPicPr>
        <p:blipFill>
          <a:blip r:embed="rId4"/>
          <a:srcRect t="3086" b="3086"/>
          <a:stretch/>
        </p:blipFill>
        <p:spPr>
          <a:xfrm>
            <a:off x="6629400" y="3703320"/>
            <a:ext cx="4937760" cy="26060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85800" y="1234440"/>
            <a:ext cx="5303520" cy="21945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72033"/>
                </a:solidFill>
              </a:rPr>
              <a:t>моніторинг та оцінювання публічних джерел</a:t>
            </a:r>
            <a:endParaRPr lang="en-US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72033"/>
                </a:solidFill>
              </a:rPr>
              <a:t>ручний якісний і кількісний контент-аналіз</a:t>
            </a:r>
            <a:endParaRPr lang="en-US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72033"/>
                </a:solidFill>
              </a:rPr>
              <a:t>аналіз вторинних даних</a:t>
            </a:r>
            <a:endParaRPr lang="en-US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72033"/>
                </a:solidFill>
              </a:rPr>
              <a:t>інструментальний контент-аналіз</a:t>
            </a:r>
            <a:endParaRPr lang="en-US" sz="19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172033"/>
                </a:solidFill>
              </a:rPr>
              <a:t>синтез результатів у рекомендації</a:t>
            </a:r>
            <a:endParaRPr lang="en-US" sz="1900" dirty="0"/>
          </a:p>
        </p:txBody>
      </p:sp>
      <p:sp>
        <p:nvSpPr>
          <p:cNvPr id="7" name="Shape 3"/>
          <p:cNvSpPr/>
          <p:nvPr/>
        </p:nvSpPr>
        <p:spPr>
          <a:xfrm>
            <a:off x="685800" y="3886200"/>
            <a:ext cx="5120640" cy="0"/>
          </a:xfrm>
          <a:prstGeom prst="line">
            <a:avLst/>
          </a:prstGeom>
          <a:noFill/>
          <a:ln w="12700">
            <a:solidFill>
              <a:srgbClr val="D7DFEA"/>
            </a:solidFill>
            <a:prstDash val="solid"/>
          </a:ln>
        </p:spPr>
      </p:sp>
      <p:sp>
        <p:nvSpPr>
          <p:cNvPr id="8" name="Text 4"/>
          <p:cNvSpPr/>
          <p:nvPr/>
        </p:nvSpPr>
        <p:spPr>
          <a:xfrm>
            <a:off x="685800" y="416052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1A2E49"/>
                </a:solidFill>
              </a:rPr>
              <a:t>Цифрові інструменти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685800" y="4617720"/>
            <a:ext cx="5166360" cy="10972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r>
              <a:rPr lang="en-US" sz="1800" dirty="0">
                <a:solidFill>
                  <a:srgbClr val="172033"/>
                </a:solidFill>
              </a:rPr>
              <a:t>Setup Tropes V8.4 — інструментальний контент-аналіз</a:t>
            </a:r>
            <a:endParaRPr lang="en-US" sz="1800" dirty="0"/>
          </a:p>
          <a:p>
            <a:r>
              <a:rPr lang="en-US" sz="1800" dirty="0">
                <a:solidFill>
                  <a:srgbClr val="172033"/>
                </a:solidFill>
              </a:rPr>
              <a:t>VEED.IO — конвертація відео у текстові файли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2700" b="1" noProof="0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Джерела інформації: лише відкриті ресурси</a:t>
            </a:r>
            <a:endParaRPr lang="uk-UA" sz="2700" noProof="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3337560" cy="1325880"/>
          </a:xfrm>
          <a:prstGeom prst="roundRect">
            <a:avLst>
              <a:gd name="adj" fmla="val 482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5" name="Shape 3"/>
          <p:cNvSpPr/>
          <p:nvPr/>
        </p:nvSpPr>
        <p:spPr>
          <a:xfrm>
            <a:off x="640080" y="1234440"/>
            <a:ext cx="73152" cy="132588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6" name="Text 4"/>
          <p:cNvSpPr/>
          <p:nvPr/>
        </p:nvSpPr>
        <p:spPr>
          <a:xfrm>
            <a:off x="841248" y="13990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noProof="0" dirty="0">
                <a:solidFill>
                  <a:srgbClr val="1A2E49"/>
                </a:solidFill>
              </a:rPr>
              <a:t>Інформаційні агентства</a:t>
            </a:r>
            <a:endParaRPr lang="uk-UA" sz="1600" noProof="0" dirty="0"/>
          </a:p>
        </p:txBody>
      </p:sp>
      <p:sp>
        <p:nvSpPr>
          <p:cNvPr id="7" name="Text 5"/>
          <p:cNvSpPr/>
          <p:nvPr/>
        </p:nvSpPr>
        <p:spPr>
          <a:xfrm>
            <a:off x="743712" y="1755648"/>
            <a:ext cx="323392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1450" noProof="0" dirty="0">
                <a:solidFill>
                  <a:srgbClr val="172033"/>
                </a:solidFill>
              </a:rPr>
              <a:t>Новини (</a:t>
            </a:r>
            <a:r>
              <a:rPr lang="uk-UA" sz="1450" noProof="0" dirty="0" err="1">
                <a:solidFill>
                  <a:srgbClr val="172033"/>
                </a:solidFill>
              </a:rPr>
              <a:t>Politico</a:t>
            </a:r>
            <a:r>
              <a:rPr lang="uk-UA" sz="1450" noProof="0" dirty="0">
                <a:solidFill>
                  <a:srgbClr val="172033"/>
                </a:solidFill>
              </a:rPr>
              <a:t>, CNN, </a:t>
            </a:r>
            <a:r>
              <a:rPr lang="uk-UA" sz="1450" noProof="0" dirty="0" err="1">
                <a:solidFill>
                  <a:srgbClr val="172033"/>
                </a:solidFill>
              </a:rPr>
              <a:t>Der</a:t>
            </a:r>
            <a:r>
              <a:rPr lang="uk-UA" sz="1450" noProof="0" dirty="0">
                <a:solidFill>
                  <a:srgbClr val="172033"/>
                </a:solidFill>
              </a:rPr>
              <a:t> </a:t>
            </a:r>
            <a:r>
              <a:rPr lang="uk-UA" sz="1450" noProof="0" dirty="0" err="1">
                <a:solidFill>
                  <a:srgbClr val="172033"/>
                </a:solidFill>
              </a:rPr>
              <a:t>Spiegel</a:t>
            </a:r>
            <a:r>
              <a:rPr lang="uk-UA" sz="1450" noProof="0" dirty="0">
                <a:solidFill>
                  <a:srgbClr val="172033"/>
                </a:solidFill>
              </a:rPr>
              <a:t>), розслідування, </a:t>
            </a:r>
            <a:r>
              <a:rPr lang="uk-UA" sz="1450" noProof="0" dirty="0" err="1">
                <a:solidFill>
                  <a:srgbClr val="172033"/>
                </a:solidFill>
              </a:rPr>
              <a:t>медіавиступи</a:t>
            </a:r>
            <a:endParaRPr lang="uk-UA" sz="1450" noProof="0" dirty="0"/>
          </a:p>
        </p:txBody>
      </p:sp>
      <p:sp>
        <p:nvSpPr>
          <p:cNvPr id="8" name="Shape 6"/>
          <p:cNvSpPr/>
          <p:nvPr/>
        </p:nvSpPr>
        <p:spPr>
          <a:xfrm>
            <a:off x="4315968" y="1234440"/>
            <a:ext cx="3337560" cy="1325880"/>
          </a:xfrm>
          <a:prstGeom prst="roundRect">
            <a:avLst>
              <a:gd name="adj" fmla="val 482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9" name="Shape 7"/>
          <p:cNvSpPr/>
          <p:nvPr/>
        </p:nvSpPr>
        <p:spPr>
          <a:xfrm>
            <a:off x="4434840" y="1234440"/>
            <a:ext cx="73152" cy="13258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10" name="Text 8"/>
          <p:cNvSpPr/>
          <p:nvPr/>
        </p:nvSpPr>
        <p:spPr>
          <a:xfrm>
            <a:off x="4636008" y="13990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noProof="0" dirty="0">
                <a:solidFill>
                  <a:srgbClr val="1A2E49"/>
                </a:solidFill>
              </a:rPr>
              <a:t>Торговельна статистика</a:t>
            </a:r>
            <a:endParaRPr lang="uk-UA" sz="1600" noProof="0" dirty="0"/>
          </a:p>
        </p:txBody>
      </p:sp>
      <p:sp>
        <p:nvSpPr>
          <p:cNvPr id="11" name="Text 9"/>
          <p:cNvSpPr/>
          <p:nvPr/>
        </p:nvSpPr>
        <p:spPr>
          <a:xfrm>
            <a:off x="4636008" y="1755648"/>
            <a:ext cx="301752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1450" noProof="0" dirty="0">
                <a:solidFill>
                  <a:srgbClr val="172033"/>
                </a:solidFill>
              </a:rPr>
              <a:t>динаміка імпорту / експорту</a:t>
            </a:r>
            <a:endParaRPr lang="uk-UA" sz="1450" noProof="0" dirty="0"/>
          </a:p>
        </p:txBody>
      </p:sp>
      <p:sp>
        <p:nvSpPr>
          <p:cNvPr id="12" name="Shape 10"/>
          <p:cNvSpPr/>
          <p:nvPr/>
        </p:nvSpPr>
        <p:spPr>
          <a:xfrm>
            <a:off x="8229600" y="1234440"/>
            <a:ext cx="3337560" cy="1325880"/>
          </a:xfrm>
          <a:prstGeom prst="roundRect">
            <a:avLst>
              <a:gd name="adj" fmla="val 482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13" name="Shape 11"/>
          <p:cNvSpPr/>
          <p:nvPr/>
        </p:nvSpPr>
        <p:spPr>
          <a:xfrm>
            <a:off x="8229600" y="1234440"/>
            <a:ext cx="73152" cy="132588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14" name="Text 12"/>
          <p:cNvSpPr/>
          <p:nvPr/>
        </p:nvSpPr>
        <p:spPr>
          <a:xfrm>
            <a:off x="8430768" y="13990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noProof="0" dirty="0">
                <a:solidFill>
                  <a:srgbClr val="1A2E49"/>
                </a:solidFill>
              </a:rPr>
              <a:t>Митні </a:t>
            </a:r>
            <a:r>
              <a:rPr lang="uk-UA" sz="1600" b="1" noProof="0" dirty="0" err="1">
                <a:solidFill>
                  <a:srgbClr val="1A2E49"/>
                </a:solidFill>
              </a:rPr>
              <a:t>агрегатори</a:t>
            </a:r>
            <a:endParaRPr lang="uk-UA" sz="1600" noProof="0" dirty="0"/>
          </a:p>
        </p:txBody>
      </p:sp>
      <p:sp>
        <p:nvSpPr>
          <p:cNvPr id="15" name="Text 13"/>
          <p:cNvSpPr/>
          <p:nvPr/>
        </p:nvSpPr>
        <p:spPr>
          <a:xfrm>
            <a:off x="8430768" y="1755648"/>
            <a:ext cx="301752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1450" noProof="0" dirty="0" err="1">
                <a:solidFill>
                  <a:srgbClr val="172033"/>
                </a:solidFill>
              </a:rPr>
              <a:t>ImportGenius</a:t>
            </a:r>
            <a:r>
              <a:rPr lang="uk-UA" sz="1450" noProof="0" dirty="0">
                <a:solidFill>
                  <a:srgbClr val="172033"/>
                </a:solidFill>
              </a:rPr>
              <a:t>, </a:t>
            </a:r>
            <a:r>
              <a:rPr lang="uk-UA" sz="1450" noProof="0" dirty="0" err="1">
                <a:solidFill>
                  <a:srgbClr val="172033"/>
                </a:solidFill>
              </a:rPr>
              <a:t>Apirasol</a:t>
            </a:r>
            <a:r>
              <a:rPr lang="uk-UA" sz="1450" noProof="0" dirty="0">
                <a:solidFill>
                  <a:srgbClr val="172033"/>
                </a:solidFill>
              </a:rPr>
              <a:t> та подібні бази</a:t>
            </a:r>
            <a:endParaRPr lang="uk-UA" sz="1450" noProof="0" dirty="0"/>
          </a:p>
        </p:txBody>
      </p:sp>
      <p:sp>
        <p:nvSpPr>
          <p:cNvPr id="16" name="Shape 14"/>
          <p:cNvSpPr/>
          <p:nvPr/>
        </p:nvSpPr>
        <p:spPr>
          <a:xfrm>
            <a:off x="640080" y="3063240"/>
            <a:ext cx="3337560" cy="1325880"/>
          </a:xfrm>
          <a:prstGeom prst="roundRect">
            <a:avLst>
              <a:gd name="adj" fmla="val 482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17" name="Shape 15"/>
          <p:cNvSpPr/>
          <p:nvPr/>
        </p:nvSpPr>
        <p:spPr>
          <a:xfrm>
            <a:off x="640080" y="3063240"/>
            <a:ext cx="73152" cy="1325880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18" name="Text 16"/>
          <p:cNvSpPr/>
          <p:nvPr/>
        </p:nvSpPr>
        <p:spPr>
          <a:xfrm>
            <a:off x="841248" y="32278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noProof="0" dirty="0">
                <a:solidFill>
                  <a:srgbClr val="1A2E49"/>
                </a:solidFill>
              </a:rPr>
              <a:t>Аналітичні звіти</a:t>
            </a:r>
            <a:endParaRPr lang="uk-UA" sz="1600" noProof="0" dirty="0"/>
          </a:p>
        </p:txBody>
      </p:sp>
      <p:sp>
        <p:nvSpPr>
          <p:cNvPr id="19" name="Text 17"/>
          <p:cNvSpPr/>
          <p:nvPr/>
        </p:nvSpPr>
        <p:spPr>
          <a:xfrm>
            <a:off x="743712" y="3584448"/>
            <a:ext cx="3233928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1450" noProof="0" dirty="0" err="1">
                <a:solidFill>
                  <a:srgbClr val="172033"/>
                </a:solidFill>
              </a:rPr>
              <a:t>Freedom</a:t>
            </a:r>
            <a:r>
              <a:rPr lang="uk-UA" sz="1450" noProof="0" dirty="0">
                <a:solidFill>
                  <a:srgbClr val="172033"/>
                </a:solidFill>
              </a:rPr>
              <a:t> </a:t>
            </a:r>
            <a:r>
              <a:rPr lang="uk-UA" sz="1450" noProof="0" dirty="0" err="1">
                <a:solidFill>
                  <a:srgbClr val="172033"/>
                </a:solidFill>
              </a:rPr>
              <a:t>for</a:t>
            </a:r>
            <a:r>
              <a:rPr lang="uk-UA" sz="1450" noProof="0" dirty="0">
                <a:solidFill>
                  <a:srgbClr val="172033"/>
                </a:solidFill>
              </a:rPr>
              <a:t> </a:t>
            </a:r>
            <a:r>
              <a:rPr lang="uk-UA" sz="1450" noProof="0" dirty="0" err="1">
                <a:solidFill>
                  <a:srgbClr val="172033"/>
                </a:solidFill>
              </a:rPr>
              <a:t>Eurasia</a:t>
            </a:r>
            <a:r>
              <a:rPr lang="uk-UA" sz="1450" noProof="0" dirty="0">
                <a:solidFill>
                  <a:srgbClr val="172033"/>
                </a:solidFill>
              </a:rPr>
              <a:t>; </a:t>
            </a:r>
            <a:r>
              <a:rPr lang="uk-UA" sz="1450" noProof="0" dirty="0" err="1">
                <a:solidFill>
                  <a:srgbClr val="172033"/>
                </a:solidFill>
              </a:rPr>
              <a:t>санкційні</a:t>
            </a:r>
            <a:r>
              <a:rPr lang="uk-UA" sz="1450" noProof="0" dirty="0">
                <a:solidFill>
                  <a:srgbClr val="172033"/>
                </a:solidFill>
              </a:rPr>
              <a:t> групи, зокрема група Єрмака-</a:t>
            </a:r>
            <a:r>
              <a:rPr lang="uk-UA" sz="1450" noProof="0" dirty="0" err="1">
                <a:solidFill>
                  <a:srgbClr val="172033"/>
                </a:solidFill>
              </a:rPr>
              <a:t>Макфола</a:t>
            </a:r>
            <a:endParaRPr lang="uk-UA" sz="1450" noProof="0" dirty="0"/>
          </a:p>
        </p:txBody>
      </p:sp>
      <p:sp>
        <p:nvSpPr>
          <p:cNvPr id="20" name="Shape 18"/>
          <p:cNvSpPr/>
          <p:nvPr/>
        </p:nvSpPr>
        <p:spPr>
          <a:xfrm>
            <a:off x="4434840" y="3063240"/>
            <a:ext cx="3337560" cy="1325880"/>
          </a:xfrm>
          <a:prstGeom prst="roundRect">
            <a:avLst>
              <a:gd name="adj" fmla="val 482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21" name="Shape 19"/>
          <p:cNvSpPr/>
          <p:nvPr/>
        </p:nvSpPr>
        <p:spPr>
          <a:xfrm>
            <a:off x="4434840" y="3063240"/>
            <a:ext cx="73152" cy="1325880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22" name="Text 20"/>
          <p:cNvSpPr/>
          <p:nvPr/>
        </p:nvSpPr>
        <p:spPr>
          <a:xfrm>
            <a:off x="4636008" y="32278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noProof="0" dirty="0">
                <a:solidFill>
                  <a:srgbClr val="1A2E49"/>
                </a:solidFill>
              </a:rPr>
              <a:t>Сайти відомств</a:t>
            </a:r>
            <a:endParaRPr lang="uk-UA" sz="1600" noProof="0" dirty="0"/>
          </a:p>
        </p:txBody>
      </p:sp>
      <p:sp>
        <p:nvSpPr>
          <p:cNvPr id="23" name="Text 21"/>
          <p:cNvSpPr/>
          <p:nvPr/>
        </p:nvSpPr>
        <p:spPr>
          <a:xfrm>
            <a:off x="4636008" y="3584448"/>
            <a:ext cx="301752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1450" noProof="0" dirty="0">
                <a:solidFill>
                  <a:srgbClr val="172033"/>
                </a:solidFill>
              </a:rPr>
              <a:t>міністерства та регулятори </a:t>
            </a:r>
            <a:r>
              <a:rPr lang="uk-UA" sz="1450" noProof="0" dirty="0" err="1">
                <a:solidFill>
                  <a:srgbClr val="172033"/>
                </a:solidFill>
              </a:rPr>
              <a:t>стейкголдерів</a:t>
            </a:r>
            <a:endParaRPr lang="uk-UA" sz="1450" noProof="0" dirty="0"/>
          </a:p>
        </p:txBody>
      </p:sp>
      <p:sp>
        <p:nvSpPr>
          <p:cNvPr id="24" name="Shape 22"/>
          <p:cNvSpPr/>
          <p:nvPr/>
        </p:nvSpPr>
        <p:spPr>
          <a:xfrm>
            <a:off x="8229600" y="3063240"/>
            <a:ext cx="3337560" cy="1325880"/>
          </a:xfrm>
          <a:prstGeom prst="roundRect">
            <a:avLst>
              <a:gd name="adj" fmla="val 4828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25" name="Shape 23"/>
          <p:cNvSpPr/>
          <p:nvPr/>
        </p:nvSpPr>
        <p:spPr>
          <a:xfrm>
            <a:off x="8229600" y="3063240"/>
            <a:ext cx="73152" cy="1325880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uk-UA" noProof="0" dirty="0"/>
          </a:p>
        </p:txBody>
      </p:sp>
      <p:sp>
        <p:nvSpPr>
          <p:cNvPr id="26" name="Text 24"/>
          <p:cNvSpPr/>
          <p:nvPr/>
        </p:nvSpPr>
        <p:spPr>
          <a:xfrm>
            <a:off x="8430768" y="322783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uk-UA" sz="1600" b="1" noProof="0" dirty="0">
                <a:solidFill>
                  <a:srgbClr val="1A2E49"/>
                </a:solidFill>
              </a:rPr>
              <a:t>Соціальні мережі</a:t>
            </a:r>
            <a:endParaRPr lang="uk-UA" sz="1600" noProof="0" dirty="0"/>
          </a:p>
        </p:txBody>
      </p:sp>
      <p:sp>
        <p:nvSpPr>
          <p:cNvPr id="27" name="Text 25"/>
          <p:cNvSpPr/>
          <p:nvPr/>
        </p:nvSpPr>
        <p:spPr>
          <a:xfrm>
            <a:off x="8430768" y="3584448"/>
            <a:ext cx="3136392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uk-UA" sz="1450" noProof="0" dirty="0" err="1">
                <a:solidFill>
                  <a:srgbClr val="172033"/>
                </a:solidFill>
              </a:rPr>
              <a:t>LinkedIn</a:t>
            </a:r>
            <a:r>
              <a:rPr lang="uk-UA" sz="1450" noProof="0" dirty="0">
                <a:solidFill>
                  <a:srgbClr val="172033"/>
                </a:solidFill>
              </a:rPr>
              <a:t>, ACSS, професійний контент</a:t>
            </a:r>
            <a:endParaRPr lang="uk-UA" sz="1450" noProof="0" dirty="0"/>
          </a:p>
        </p:txBody>
      </p:sp>
      <p:sp>
        <p:nvSpPr>
          <p:cNvPr id="28" name="Text 26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uk-UA" sz="900" noProof="0" dirty="0">
                <a:solidFill>
                  <a:srgbClr val="697386"/>
                </a:solidFill>
              </a:rPr>
              <a:t>5</a:t>
            </a:r>
            <a:endParaRPr lang="uk-UA" sz="900" noProof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Механізми та інструменти обходу санкцій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94360" y="1143000"/>
            <a:ext cx="5166360" cy="1170432"/>
          </a:xfrm>
          <a:prstGeom prst="roundRect">
            <a:avLst>
              <a:gd name="adj" fmla="val 546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143000"/>
            <a:ext cx="73152" cy="1170432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3075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Регіональні альянси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95528" y="1664208"/>
            <a:ext cx="4846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СНД, ЄАЕС </a:t>
            </a:r>
            <a:r>
              <a:rPr lang="uk-UA" sz="1450" noProof="0" dirty="0">
                <a:solidFill>
                  <a:srgbClr val="172033"/>
                </a:solidFill>
              </a:rPr>
              <a:t>та режим безмитної торгівлі як транзитні коридори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6263640" y="1143000"/>
            <a:ext cx="5166360" cy="1170432"/>
          </a:xfrm>
          <a:prstGeom prst="roundRect">
            <a:avLst>
              <a:gd name="adj" fmla="val 546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63640" y="1143000"/>
            <a:ext cx="73152" cy="1170432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64808" y="13075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Релокація бізнесу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64808" y="1664208"/>
            <a:ext cx="4846320" cy="6492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just">
              <a:lnSpc>
                <a:spcPct val="85000"/>
              </a:lnSpc>
              <a:buNone/>
            </a:pPr>
            <a:r>
              <a:rPr lang="en-US" sz="1450" dirty="0">
                <a:solidFill>
                  <a:srgbClr val="172033"/>
                </a:solidFill>
              </a:rPr>
              <a:t>переміщення діяльності до країн ЄАЕС </a:t>
            </a:r>
            <a:r>
              <a:rPr lang="en-US" sz="1450">
                <a:solidFill>
                  <a:srgbClr val="172033"/>
                </a:solidFill>
              </a:rPr>
              <a:t>/ СНД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594360" y="2743200"/>
            <a:ext cx="5166360" cy="1170432"/>
          </a:xfrm>
          <a:prstGeom prst="roundRect">
            <a:avLst>
              <a:gd name="adj" fmla="val 546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94360" y="2743200"/>
            <a:ext cx="73152" cy="1170432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5528" y="29077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Паралельний імпорт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95528" y="3264408"/>
            <a:ext cx="4846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легалізація імпорту товарів без </a:t>
            </a:r>
            <a:r>
              <a:rPr lang="en-US" sz="1450" dirty="0" err="1">
                <a:solidFill>
                  <a:srgbClr val="172033"/>
                </a:solidFill>
              </a:rPr>
              <a:t>згоди</a:t>
            </a:r>
            <a:r>
              <a:rPr lang="en-US" sz="1450" dirty="0">
                <a:solidFill>
                  <a:srgbClr val="172033"/>
                </a:solidFill>
              </a:rPr>
              <a:t> </a:t>
            </a:r>
            <a:r>
              <a:rPr lang="en-US" sz="1450" dirty="0" err="1">
                <a:solidFill>
                  <a:srgbClr val="172033"/>
                </a:solidFill>
              </a:rPr>
              <a:t>правовласників</a:t>
            </a:r>
            <a:r>
              <a:rPr lang="uk-UA" sz="1450" dirty="0">
                <a:solidFill>
                  <a:srgbClr val="172033"/>
                </a:solidFill>
              </a:rPr>
              <a:t> 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263640" y="2743200"/>
            <a:ext cx="5166360" cy="1170432"/>
          </a:xfrm>
          <a:prstGeom prst="roundRect">
            <a:avLst>
              <a:gd name="adj" fmla="val 546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63640" y="2743200"/>
            <a:ext cx="73152" cy="1170432"/>
          </a:xfrm>
          <a:prstGeom prst="rect">
            <a:avLst/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64808" y="29077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Мережі посередників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64808" y="3264408"/>
            <a:ext cx="4846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міжнародні компанії для фінансування закупівель</a:t>
            </a:r>
            <a:endParaRPr lang="en-US" sz="1450" dirty="0"/>
          </a:p>
        </p:txBody>
      </p:sp>
      <p:sp>
        <p:nvSpPr>
          <p:cNvPr id="20" name="Shape 18"/>
          <p:cNvSpPr/>
          <p:nvPr/>
        </p:nvSpPr>
        <p:spPr>
          <a:xfrm>
            <a:off x="594360" y="4343400"/>
            <a:ext cx="5166360" cy="1170432"/>
          </a:xfrm>
          <a:prstGeom prst="roundRect">
            <a:avLst>
              <a:gd name="adj" fmla="val 546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94360" y="4343400"/>
            <a:ext cx="73152" cy="1170432"/>
          </a:xfrm>
          <a:prstGeom prst="rect">
            <a:avLst/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95528" y="45079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Тіньові митні механізми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95528" y="4864608"/>
            <a:ext cx="4846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прямий, непрямий і фіктивний реекспорт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6263640" y="4343400"/>
            <a:ext cx="5166360" cy="1170432"/>
          </a:xfrm>
          <a:prstGeom prst="roundRect">
            <a:avLst>
              <a:gd name="adj" fmla="val 5469"/>
            </a:avLst>
          </a:prstGeom>
          <a:solidFill>
            <a:srgbClr val="FFFFFF">
              <a:alpha val="96000"/>
            </a:srgbClr>
          </a:solidFill>
          <a:ln w="8890">
            <a:solidFill>
              <a:srgbClr val="D9E1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63640" y="4343400"/>
            <a:ext cx="73152" cy="1170432"/>
          </a:xfrm>
          <a:prstGeom prst="rect">
            <a:avLst/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64808" y="4507992"/>
            <a:ext cx="4846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2E49"/>
                </a:solidFill>
              </a:rPr>
              <a:t>Фінансово-податкові схеми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464808" y="4864608"/>
            <a:ext cx="4846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172033"/>
                </a:solidFill>
              </a:rPr>
              <a:t>аутсорсинг обліку та порушення платежів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7955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Групи товарів: найбільш чутливі позиції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77240" y="1170432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34440"/>
            <a:ext cx="2651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325880" y="11155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E49"/>
                </a:solidFill>
              </a:rPr>
              <a:t>Електроніка та компоненти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4709160" y="1078992"/>
            <a:ext cx="6492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72033"/>
                </a:solidFill>
              </a:rPr>
              <a:t>можуть бути розібрані й використані у військових системах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777240" y="2084832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50392" y="2148840"/>
            <a:ext cx="2651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325880" y="20299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E49"/>
                </a:solidFill>
              </a:rPr>
              <a:t>Тепловізори та запчастини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09160" y="1993392"/>
            <a:ext cx="6492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72033"/>
                </a:solidFill>
              </a:rPr>
              <a:t>камери, компоненти, газотурбінні двигуни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999232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D9A441"/>
          </a:solidFill>
          <a:ln w="12700">
            <a:solidFill>
              <a:srgbClr val="D9A441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50392" y="3063240"/>
            <a:ext cx="2651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325880" y="29443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E49"/>
                </a:solidFill>
              </a:rPr>
              <a:t>Безпілотники та комплектуючі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709160" y="2907792"/>
            <a:ext cx="6492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72033"/>
                </a:solidFill>
              </a:rPr>
              <a:t>ударні дрони, двигуни, модулі зв’язку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913632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B83232"/>
          </a:solidFill>
          <a:ln w="12700">
            <a:solidFill>
              <a:srgbClr val="B83232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3977640"/>
            <a:ext cx="2651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325880" y="38587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E49"/>
                </a:solidFill>
              </a:rPr>
              <a:t>Навігаційне обладнання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709160" y="3822192"/>
            <a:ext cx="6492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72033"/>
                </a:solidFill>
              </a:rPr>
              <a:t>сенсори, компаси, GPS/GSM-модулі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4828032"/>
            <a:ext cx="411480" cy="411480"/>
          </a:xfrm>
          <a:prstGeom prst="roundRect">
            <a:avLst>
              <a:gd name="adj" fmla="val 17778"/>
            </a:avLst>
          </a:prstGeom>
          <a:solidFill>
            <a:srgbClr val="2F5F8F"/>
          </a:solidFill>
          <a:ln w="12700">
            <a:solidFill>
              <a:srgbClr val="2F5F8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50392" y="4892040"/>
            <a:ext cx="265176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325880" y="4773168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2E49"/>
                </a:solidFill>
              </a:rPr>
              <a:t>Запчастини до техніки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709160" y="4736592"/>
            <a:ext cx="6492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72033"/>
                </a:solidFill>
              </a:rPr>
              <a:t>включно з вантажівками Volvo та Scania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777240" y="589788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83232"/>
                </a:solidFill>
              </a:rPr>
              <a:t>Фокус контролю: товари подвійного призначення + виробник + маршрут + кінцевий споживач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7F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0D0E3E-9367-4730-CADB-33F4172A5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3115EE24-FDDF-4A68-8C9F-EAAA2537A6F6}"/>
              </a:ext>
            </a:extLst>
          </p:cNvPr>
          <p:cNvSpPr/>
          <p:nvPr/>
        </p:nvSpPr>
        <p:spPr>
          <a:xfrm>
            <a:off x="502920" y="137656"/>
            <a:ext cx="9722628" cy="3441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Іноземні компоненти у зброї: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масштаб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залученості</a:t>
            </a:r>
            <a:r>
              <a:rPr lang="uk-UA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країн світу</a:t>
            </a:r>
            <a:endParaRPr lang="en-US" sz="27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FD6FF3DC-0471-17EC-25A3-CC9E6B3B7EFC}"/>
              </a:ext>
            </a:extLst>
          </p:cNvPr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95B730A2-FB28-3DD1-04C6-1D5AC69BD306}"/>
              </a:ext>
            </a:extLst>
          </p:cNvPr>
          <p:cNvSpPr/>
          <p:nvPr/>
        </p:nvSpPr>
        <p:spPr>
          <a:xfrm>
            <a:off x="685800" y="635507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49"/>
                </a:solidFill>
              </a:rPr>
              <a:t>Ідентифіковано компоненти щонайменше з 28 країн. Найбільша кількість виробників — США, КНР, Японія, Німеччина та Тайвань.</a:t>
            </a:r>
            <a:endParaRPr lang="en-US" sz="1800" dirty="0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F8F2841D-0076-BD61-3D97-6E96AF94A12D}"/>
              </a:ext>
            </a:extLst>
          </p:cNvPr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8</a:t>
            </a:r>
            <a:endParaRPr lang="en-US" sz="900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8BCC90D-5EF0-8551-DFF2-6344A4064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" y="481788"/>
            <a:ext cx="10126980" cy="587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5705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97226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Іноземні компоненти у зброї: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масштаб</a:t>
            </a:r>
            <a:r>
              <a:rPr lang="en-US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700" b="1" dirty="0" err="1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залученості</a:t>
            </a:r>
            <a:r>
              <a:rPr lang="uk-UA" sz="2700" b="1" dirty="0">
                <a:solidFill>
                  <a:srgbClr val="1A2E49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європейських країн</a:t>
            </a:r>
            <a:endParaRPr lang="en-US" sz="2700" dirty="0"/>
          </a:p>
        </p:txBody>
      </p:sp>
      <p:sp>
        <p:nvSpPr>
          <p:cNvPr id="3" name="Shape 1"/>
          <p:cNvSpPr/>
          <p:nvPr/>
        </p:nvSpPr>
        <p:spPr>
          <a:xfrm>
            <a:off x="502920" y="896112"/>
            <a:ext cx="1920240" cy="0"/>
          </a:xfrm>
          <a:prstGeom prst="line">
            <a:avLst/>
          </a:prstGeom>
          <a:noFill/>
          <a:ln w="25400">
            <a:solidFill>
              <a:srgbClr val="B83232"/>
            </a:solidFill>
            <a:prstDash val="solid"/>
          </a:ln>
        </p:spPr>
      </p:sp>
      <p:pic>
        <p:nvPicPr>
          <p:cNvPr id="4" name="Image 0" descr="/mnt/data/image5.png"/>
          <p:cNvPicPr>
            <a:picLocks noChangeAspect="1"/>
          </p:cNvPicPr>
          <p:nvPr/>
        </p:nvPicPr>
        <p:blipFill>
          <a:blip r:embed="rId3"/>
          <a:srcRect l="1429" r="1429"/>
          <a:stretch/>
        </p:blipFill>
        <p:spPr>
          <a:xfrm>
            <a:off x="0" y="1078991"/>
            <a:ext cx="6096000" cy="3794758"/>
          </a:xfrm>
          <a:prstGeom prst="rect">
            <a:avLst/>
          </a:prstGeom>
        </p:spPr>
      </p:pic>
      <p:graphicFrame>
        <p:nvGraphicFramePr>
          <p:cNvPr id="5" name="Chart 0"/>
          <p:cNvGraphicFramePr/>
          <p:nvPr>
            <p:extLst>
              <p:ext uri="{D42A27DB-BD31-4B8C-83A1-F6EECF244321}">
                <p14:modId xmlns:p14="http://schemas.microsoft.com/office/powerpoint/2010/main" val="1187463575"/>
              </p:ext>
            </p:extLst>
          </p:nvPr>
        </p:nvGraphicFramePr>
        <p:xfrm>
          <a:off x="6217919" y="1097280"/>
          <a:ext cx="5614851" cy="37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 2"/>
          <p:cNvSpPr/>
          <p:nvPr/>
        </p:nvSpPr>
        <p:spPr>
          <a:xfrm>
            <a:off x="685800" y="5074920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A2E49"/>
                </a:solidFill>
              </a:rPr>
              <a:t>Ідентифіковано компоненти щонайменше з </a:t>
            </a:r>
            <a:r>
              <a:rPr lang="uk-UA" b="1" dirty="0">
                <a:solidFill>
                  <a:srgbClr val="1A2E49"/>
                </a:solidFill>
              </a:rPr>
              <a:t>14</a:t>
            </a:r>
            <a:r>
              <a:rPr lang="en-US" sz="1800" b="1" dirty="0">
                <a:solidFill>
                  <a:srgbClr val="1A2E49"/>
                </a:solidFill>
              </a:rPr>
              <a:t> </a:t>
            </a:r>
            <a:r>
              <a:rPr lang="uk-UA" sz="1800" b="1" dirty="0">
                <a:solidFill>
                  <a:srgbClr val="1A2E49"/>
                </a:solidFill>
              </a:rPr>
              <a:t>європейських </a:t>
            </a:r>
            <a:r>
              <a:rPr lang="en-US" sz="1800" b="1" dirty="0" err="1">
                <a:solidFill>
                  <a:srgbClr val="1A2E49"/>
                </a:solidFill>
              </a:rPr>
              <a:t>країн</a:t>
            </a:r>
            <a:r>
              <a:rPr lang="uk-UA" sz="1800" b="1" dirty="0">
                <a:solidFill>
                  <a:srgbClr val="1A2E49"/>
                </a:solidFill>
              </a:rPr>
              <a:t>, що виробляють товари подвійного призначення</a:t>
            </a:r>
            <a:r>
              <a:rPr lang="en-US" sz="1800" b="1" dirty="0">
                <a:solidFill>
                  <a:srgbClr val="1A2E49"/>
                </a:solidFill>
              </a:rPr>
              <a:t>. Найбільша </a:t>
            </a:r>
            <a:r>
              <a:rPr lang="en-US" sz="1800" b="1" dirty="0" err="1">
                <a:solidFill>
                  <a:srgbClr val="1A2E49"/>
                </a:solidFill>
              </a:rPr>
              <a:t>кількість</a:t>
            </a:r>
            <a:r>
              <a:rPr lang="en-US" sz="1800" b="1" dirty="0">
                <a:solidFill>
                  <a:srgbClr val="1A2E49"/>
                </a:solidFill>
              </a:rPr>
              <a:t> </a:t>
            </a:r>
            <a:r>
              <a:rPr lang="en-US" sz="1800" b="1" dirty="0" err="1">
                <a:solidFill>
                  <a:srgbClr val="1A2E49"/>
                </a:solidFill>
              </a:rPr>
              <a:t>виробників</a:t>
            </a:r>
            <a:r>
              <a:rPr lang="uk-UA" sz="1800" b="1" dirty="0">
                <a:solidFill>
                  <a:srgbClr val="1A2E49"/>
                </a:solidFill>
              </a:rPr>
              <a:t> тут</a:t>
            </a:r>
            <a:r>
              <a:rPr lang="en-US" sz="1800" b="1" dirty="0">
                <a:solidFill>
                  <a:srgbClr val="1A2E49"/>
                </a:solidFill>
              </a:rPr>
              <a:t> </a:t>
            </a:r>
            <a:r>
              <a:rPr lang="uk-UA" sz="1800" b="1" dirty="0">
                <a:solidFill>
                  <a:srgbClr val="1A2E49"/>
                </a:solidFill>
              </a:rPr>
              <a:t>у </a:t>
            </a:r>
            <a:r>
              <a:rPr lang="en-US" sz="1800" b="1" dirty="0" err="1">
                <a:solidFill>
                  <a:srgbClr val="1A2E49"/>
                </a:solidFill>
              </a:rPr>
              <a:t>Німеччин</a:t>
            </a:r>
            <a:r>
              <a:rPr lang="uk-UA" sz="1800" b="1" dirty="0">
                <a:solidFill>
                  <a:srgbClr val="1A2E49"/>
                </a:solidFill>
              </a:rPr>
              <a:t>і, Британії</a:t>
            </a:r>
            <a:r>
              <a:rPr lang="en-US" sz="1800" b="1" dirty="0">
                <a:solidFill>
                  <a:srgbClr val="1A2E49"/>
                </a:solidFill>
              </a:rPr>
              <a:t> </a:t>
            </a:r>
            <a:r>
              <a:rPr lang="uk-UA" sz="1800" b="1" dirty="0">
                <a:solidFill>
                  <a:srgbClr val="1A2E49"/>
                </a:solidFill>
              </a:rPr>
              <a:t>і</a:t>
            </a:r>
            <a:r>
              <a:rPr lang="en-US" sz="1800" b="1" dirty="0">
                <a:solidFill>
                  <a:srgbClr val="1A2E49"/>
                </a:solidFill>
              </a:rPr>
              <a:t> </a:t>
            </a:r>
            <a:r>
              <a:rPr lang="uk-UA" sz="1800" b="1" dirty="0">
                <a:solidFill>
                  <a:srgbClr val="1A2E49"/>
                </a:solidFill>
              </a:rPr>
              <a:t>Швейцарії</a:t>
            </a:r>
            <a:r>
              <a:rPr lang="en-US" sz="1800" b="1" dirty="0">
                <a:solidFill>
                  <a:srgbClr val="1A2E49"/>
                </a:solidFill>
              </a:rPr>
              <a:t>.</a:t>
            </a:r>
            <a:r>
              <a:rPr lang="uk-UA" sz="1800" b="1" dirty="0">
                <a:solidFill>
                  <a:srgbClr val="1A2E49"/>
                </a:solidFill>
              </a:rPr>
              <a:t> Частка виробників менша порівняно з США, КНР та Японією, а втім дуже суттєва для нас!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1384280" y="6446520"/>
            <a:ext cx="320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97386"/>
                </a:solidFill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788</Words>
  <Application>Microsoft Office PowerPoint</Application>
  <PresentationFormat>Широкоэкранный</PresentationFormat>
  <Paragraphs>149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Aptos Display</vt:lpstr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Університет митної справи та фінансів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Механізми обходу експортних санкцій</dc:title>
  <dc:subject>Механізми обходу експортних санкцій та їх вплив на митну безпеку</dc:subject>
  <dc:creator>Olena Pavlenko / OpenAI</dc:creator>
  <cp:lastModifiedBy>Olena Pavlenko</cp:lastModifiedBy>
  <cp:revision>17</cp:revision>
  <dcterms:created xsi:type="dcterms:W3CDTF">2026-05-14T14:10:16Z</dcterms:created>
  <dcterms:modified xsi:type="dcterms:W3CDTF">2026-06-15T12:57:30Z</dcterms:modified>
</cp:coreProperties>
</file>