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1" autoAdjust="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518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User-provided thesis and outline documents.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384048"/>
          </a:xfrm>
          <a:prstGeom prst="rect">
            <a:avLst/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E9EEF8"/>
          </a:solidFill>
          <a:ln w="12700">
            <a:solidFill>
              <a:srgbClr val="E9EEF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6574536"/>
            <a:ext cx="5029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3B4A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Університет митної справи та фінансів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0" y="6574536"/>
            <a:ext cx="5394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3B4A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VІ Міжнародна науково-практична інтернет-конференція • 23.04.2026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"/>
            <a:ext cx="12191695" cy="6181344"/>
          </a:xfrm>
          <a:prstGeom prst="rect">
            <a:avLst/>
          </a:prstGeom>
          <a:solidFill>
            <a:srgbClr val="F7F8FC"/>
          </a:solidFill>
          <a:ln w="12700">
            <a:solidFill>
              <a:srgbClr val="F7F8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384048"/>
            <a:ext cx="4709160" cy="6181344"/>
          </a:xfrm>
          <a:prstGeom prst="rect">
            <a:avLst/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914400"/>
            <a:ext cx="36576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ЦИФРОВА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ТРАНСФОРМАЦІЯ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ПІДГОТОВКИ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ФІЛОЛОГІВ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66928" y="3246120"/>
            <a:ext cx="3474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AF2FF"/>
                </a:solidFill>
              </a:rPr>
              <a:t>від теоретичних засад</a:t>
            </a:r>
            <a:endParaRPr lang="en-US" sz="1500" dirty="0"/>
          </a:p>
          <a:p>
            <a:pPr marL="0" indent="0">
              <a:buNone/>
            </a:pPr>
            <a:r>
              <a:rPr lang="en-US" sz="1500" i="1" dirty="0">
                <a:solidFill>
                  <a:srgbClr val="EAF2FF"/>
                </a:solidFill>
              </a:rPr>
              <a:t>до технологічних карток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138219" y="1229868"/>
            <a:ext cx="6309360" cy="4507992"/>
          </a:xfrm>
          <a:prstGeom prst="roundRect">
            <a:avLst>
              <a:gd name="adj" fmla="val 3596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7" name="Shape 5"/>
          <p:cNvSpPr/>
          <p:nvPr/>
        </p:nvSpPr>
        <p:spPr>
          <a:xfrm>
            <a:off x="5440680" y="1325880"/>
            <a:ext cx="2331720" cy="329184"/>
          </a:xfrm>
          <a:prstGeom prst="roundRect">
            <a:avLst>
              <a:gd name="adj" fmla="val 27778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40680" y="134416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</a:rPr>
              <a:t>Наукова доповідь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440680" y="18288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</a:rPr>
              <a:t>Павленко О. О.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5440680" y="224028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23047"/>
                </a:solidFill>
              </a:rPr>
              <a:t>д.пед.н., </a:t>
            </a:r>
            <a:r>
              <a:rPr lang="en-US" sz="1500" dirty="0" err="1">
                <a:solidFill>
                  <a:srgbClr val="223047"/>
                </a:solidFill>
              </a:rPr>
              <a:t>професор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223047"/>
                </a:solidFill>
              </a:rPr>
              <a:t>професор кафедри іноземної філології, перекладу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223047"/>
                </a:solidFill>
              </a:rPr>
              <a:t>та професійної мовної підготовки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40680" y="3182112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75B5"/>
                </a:solidFill>
              </a:rPr>
              <a:t>Університет митної справи та фінансів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40680" y="365760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E6A7D"/>
                </a:solidFill>
              </a:rPr>
              <a:t>VІ Міжнародна науково-практична інтернет-конференція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E6A7D"/>
                </a:solidFill>
              </a:rPr>
              <a:t>«Інноваційні рішення в економіці, бізнесі, суспільних комунікаціях та міжнародних відносинах»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5E6A7D"/>
                </a:solidFill>
              </a:rPr>
              <a:t>23 квітня 2026 р.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966960" y="1554480"/>
            <a:ext cx="640080" cy="640080"/>
          </a:xfrm>
          <a:prstGeom prst="ellipse">
            <a:avLst/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966960" y="15819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AI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10789920" y="2377440"/>
            <a:ext cx="640080" cy="640080"/>
          </a:xfrm>
          <a:prstGeom prst="ellipse">
            <a:avLst/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789920" y="24048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VR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9509760" y="2926080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0" y="29535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LMS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10972800" y="3383280"/>
            <a:ext cx="640080" cy="640080"/>
          </a:xfrm>
          <a:prstGeom prst="ellipse">
            <a:avLst/>
          </a:prstGeom>
          <a:solidFill>
            <a:srgbClr val="5B9B74"/>
          </a:solidFill>
          <a:ln w="12700">
            <a:solidFill>
              <a:srgbClr val="5B9B7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972800" y="34107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Ed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732520" y="4800600"/>
            <a:ext cx="2194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03864"/>
                </a:solidFill>
              </a:rPr>
              <a:t>Технологія як інструмент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203864"/>
                </a:solidFill>
              </a:rPr>
              <a:t>гарантованого результату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84048"/>
            <a:ext cx="12191695" cy="6181344"/>
          </a:xfrm>
          <a:prstGeom prst="rect">
            <a:avLst/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005840" y="132588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Дякую за увагу!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24128" y="2121408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AF2FF"/>
                </a:solidFill>
              </a:rPr>
              <a:t>Цифрова трансформація філологічної освіти починається з методично вивіреного використання технологій.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7086600" y="1371600"/>
            <a:ext cx="3886200" cy="301752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60920" y="1719072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03864"/>
                </a:solidFill>
              </a:rPr>
              <a:t>Контакти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60920" y="21488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223047"/>
                </a:solidFill>
              </a:rPr>
              <a:t>Павленко О. О.</a:t>
            </a:r>
            <a:endParaRPr lang="en-US" sz="1900" dirty="0"/>
          </a:p>
          <a:p>
            <a:pPr marL="0" indent="0">
              <a:buNone/>
            </a:pPr>
            <a:r>
              <a:rPr lang="en-US" sz="1900" dirty="0">
                <a:solidFill>
                  <a:srgbClr val="223047"/>
                </a:solidFill>
              </a:rPr>
              <a:t>amsu.pavlenko@gmail.com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360920" y="31546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2F75B5"/>
                </a:solidFill>
              </a:rPr>
              <a:t>Будуємо майбутнє освіти разом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1828800" y="4297680"/>
            <a:ext cx="640080" cy="640080"/>
          </a:xfrm>
          <a:prstGeom prst="ellipse">
            <a:avLst/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828800" y="43251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LMS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2880360" y="4937760"/>
            <a:ext cx="640080" cy="640080"/>
          </a:xfrm>
          <a:prstGeom prst="ellipse">
            <a:avLst/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880360" y="496519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AI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4069080" y="4206240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69080" y="42336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VR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5029200" y="4892040"/>
            <a:ext cx="640080" cy="640080"/>
          </a:xfrm>
          <a:prstGeom prst="ellipse">
            <a:avLst/>
          </a:prstGeom>
          <a:solidFill>
            <a:srgbClr val="5B9B74"/>
          </a:solidFill>
          <a:ln w="12700">
            <a:solidFill>
              <a:srgbClr val="5B9B7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0" y="49194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ED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508760" y="5669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Philology × EdTech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Філологічна освіта на перехресті епох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58368" y="1051560"/>
            <a:ext cx="8046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5E6A7D"/>
                </a:solidFill>
              </a:rPr>
              <a:t>Традиційні мовні практики + цифрове освітнє середовище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85800" y="1508760"/>
            <a:ext cx="5440680" cy="43891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355080" y="1508760"/>
            <a:ext cx="5166360" cy="438912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1719072"/>
            <a:ext cx="1737360" cy="310896"/>
          </a:xfrm>
          <a:prstGeom prst="roundRect">
            <a:avLst>
              <a:gd name="adj" fmla="val 29412"/>
            </a:avLst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737360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ПЕРЕДУМОВИ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583680" y="1719072"/>
            <a:ext cx="2011680" cy="310896"/>
          </a:xfrm>
          <a:prstGeom prst="roundRect">
            <a:avLst>
              <a:gd name="adj" fmla="val 29412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80922" y="1737360"/>
            <a:ext cx="3200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НОВИЙ ПРОФІЛЬ ВИКЛАДАЧА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097280" y="2240280"/>
            <a:ext cx="640080" cy="640080"/>
          </a:xfrm>
          <a:prstGeom prst="ellipse">
            <a:avLst/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226771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А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874520" y="226771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23047"/>
                </a:solidFill>
              </a:rPr>
              <a:t>Глобалізація та стрімкий розвиток ШІ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097280" y="3063240"/>
            <a:ext cx="640080" cy="640080"/>
          </a:xfrm>
          <a:prstGeom prst="ellipse">
            <a:avLst/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97280" y="309067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Б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874520" y="3044952"/>
            <a:ext cx="3886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223047"/>
                </a:solidFill>
              </a:rPr>
              <a:t>Філологія виходить за межі лише мовознавчої підготовки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097280" y="4023360"/>
            <a:ext cx="640080" cy="64008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4050792"/>
            <a:ext cx="640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В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874520" y="4041648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223047"/>
                </a:solidFill>
              </a:rPr>
              <a:t>Освітнє середовище має відповідати DigCompEdu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6629400" y="2148840"/>
            <a:ext cx="4526280" cy="3063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Поєднання лінгвістичних компетентностей із цифровим проєктуванням навчання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Орієнтація на практико-орієнтований підхід і гарантований педагогічний результат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Підготовка викладача, здатного працювати в змішаних, персоналізованих і технологічно насичених форматах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03864"/>
                </a:solidFill>
              </a:rPr>
              <a:t>Ключова теза: технологія не замінює філолога, а підсилює його методичну майстерність.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Концепція: технологія як інструмент результату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31520" y="1554480"/>
            <a:ext cx="10972800" cy="448056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2971800" y="1783080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203864"/>
                </a:solidFill>
              </a:rPr>
              <a:t>Повний цикл професійної підготовки майбутнього філолога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1005840" y="2743200"/>
            <a:ext cx="1600200" cy="1051560"/>
          </a:xfrm>
          <a:prstGeom prst="roundRect">
            <a:avLst>
              <a:gd name="adj" fmla="val 6957"/>
            </a:avLst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81912" y="288950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14400" y="3950208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Теоретичне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проєктування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46634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цілі, дизайн,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структура курсу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743200" y="3163824"/>
            <a:ext cx="256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F75B5"/>
                </a:solidFill>
              </a:rPr>
              <a:t>→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3063240" y="2743200"/>
            <a:ext cx="1600200" cy="1051560"/>
          </a:xfrm>
          <a:prstGeom prst="roundRect">
            <a:avLst>
              <a:gd name="adj" fmla="val 6957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9312" y="288950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971800" y="3950208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Академічна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майстерність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971800" y="46634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якість тексту,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стилістика, feedback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00600" y="3163824"/>
            <a:ext cx="256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F75B5"/>
                </a:solidFill>
              </a:rPr>
              <a:t>→</a:t>
            </a:r>
            <a:endParaRPr lang="en-US" sz="2600" dirty="0"/>
          </a:p>
        </p:txBody>
      </p:sp>
      <p:sp>
        <p:nvSpPr>
          <p:cNvPr id="15" name="Shape 13"/>
          <p:cNvSpPr/>
          <p:nvPr/>
        </p:nvSpPr>
        <p:spPr>
          <a:xfrm>
            <a:off x="5120640" y="2743200"/>
            <a:ext cx="1600200" cy="1051560"/>
          </a:xfrm>
          <a:prstGeom prst="roundRect">
            <a:avLst>
              <a:gd name="adj" fmla="val 6957"/>
            </a:avLst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96712" y="288950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029200" y="3950208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Гейміфікація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і змішане навчання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29200" y="46634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5000"/>
              </a:lnSpc>
              <a:buNone/>
            </a:pPr>
            <a:r>
              <a:rPr lang="en-US" sz="1400" dirty="0">
                <a:solidFill>
                  <a:srgbClr val="5E6A7D"/>
                </a:solidFill>
              </a:rPr>
              <a:t>залучення,</a:t>
            </a:r>
            <a:endParaRPr lang="en-US" sz="1400" dirty="0"/>
          </a:p>
          <a:p>
            <a:pPr marL="0" indent="0" algn="ctr">
              <a:lnSpc>
                <a:spcPct val="75000"/>
              </a:lnSpc>
              <a:buNone/>
            </a:pPr>
            <a:r>
              <a:rPr lang="en-US" sz="1400" dirty="0">
                <a:solidFill>
                  <a:srgbClr val="5E6A7D"/>
                </a:solidFill>
              </a:rPr>
              <a:t>активність, комунікація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858000" y="3163824"/>
            <a:ext cx="256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F75B5"/>
                </a:solidFill>
              </a:rPr>
              <a:t>→</a:t>
            </a:r>
            <a:endParaRPr lang="en-US" sz="2600" dirty="0"/>
          </a:p>
        </p:txBody>
      </p:sp>
      <p:sp>
        <p:nvSpPr>
          <p:cNvPr id="20" name="Shape 18"/>
          <p:cNvSpPr/>
          <p:nvPr/>
        </p:nvSpPr>
        <p:spPr>
          <a:xfrm>
            <a:off x="7178040" y="2743200"/>
            <a:ext cx="1600200" cy="1051560"/>
          </a:xfrm>
          <a:prstGeom prst="roundRect">
            <a:avLst>
              <a:gd name="adj" fmla="val 6957"/>
            </a:avLst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54112" y="288950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4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7086600" y="3950208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Генеративний ШІ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та VR/AR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086600" y="46634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5000"/>
              </a:lnSpc>
              <a:buNone/>
            </a:pPr>
            <a:r>
              <a:rPr lang="en-US" sz="1400" dirty="0">
                <a:solidFill>
                  <a:srgbClr val="5E6A7D"/>
                </a:solidFill>
              </a:rPr>
              <a:t>персоналізація,</a:t>
            </a:r>
            <a:endParaRPr lang="en-US" sz="1400" dirty="0"/>
          </a:p>
          <a:p>
            <a:pPr marL="0" indent="0" algn="ctr">
              <a:lnSpc>
                <a:spcPct val="75000"/>
              </a:lnSpc>
              <a:buNone/>
            </a:pPr>
            <a:r>
              <a:rPr lang="en-US" sz="1400" dirty="0">
                <a:solidFill>
                  <a:srgbClr val="5E6A7D"/>
                </a:solidFill>
              </a:rPr>
              <a:t>асистування, занурення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8915400" y="3163824"/>
            <a:ext cx="256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F75B5"/>
                </a:solidFill>
              </a:rPr>
              <a:t>→</a:t>
            </a:r>
            <a:endParaRPr lang="en-US" sz="2600" dirty="0"/>
          </a:p>
        </p:txBody>
      </p:sp>
      <p:sp>
        <p:nvSpPr>
          <p:cNvPr id="25" name="Shape 23"/>
          <p:cNvSpPr/>
          <p:nvPr/>
        </p:nvSpPr>
        <p:spPr>
          <a:xfrm>
            <a:off x="9235440" y="2743200"/>
            <a:ext cx="1600200" cy="1051560"/>
          </a:xfrm>
          <a:prstGeom prst="roundRect">
            <a:avLst>
              <a:gd name="adj" fmla="val 6957"/>
            </a:avLst>
          </a:prstGeom>
          <a:solidFill>
            <a:srgbClr val="5B9B74"/>
          </a:solidFill>
          <a:ln w="12700">
            <a:solidFill>
              <a:srgbClr val="5B9B7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811512" y="2889504"/>
            <a:ext cx="457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5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144000" y="3950208"/>
            <a:ext cx="1783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Технологічні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dirty="0">
                <a:solidFill>
                  <a:srgbClr val="223047"/>
                </a:solidFill>
              </a:rPr>
              <a:t>картки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144000" y="4663440"/>
            <a:ext cx="1783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алгоритми дій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5E6A7D"/>
                </a:solidFill>
              </a:rPr>
              <a:t>для викладача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" y="5504688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03864"/>
                </a:solidFill>
              </a:rPr>
              <a:t>Підручник-практикум «Сучасні освітні технології та цифрові інструменти» виступає містком між теорією та практикою.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Три виміри майстерності викладача-філолога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13232" y="1463040"/>
            <a:ext cx="10972800" cy="4526280"/>
          </a:xfrm>
          <a:prstGeom prst="roundRect">
            <a:avLst>
              <a:gd name="adj" fmla="val 3232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14400" y="1828800"/>
            <a:ext cx="2423160" cy="475488"/>
          </a:xfrm>
          <a:prstGeom prst="rect">
            <a:avLst/>
          </a:prstGeom>
          <a:solidFill>
            <a:srgbClr val="203864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9264" y="1901952"/>
            <a:ext cx="2313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Вимір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337560" y="1828800"/>
            <a:ext cx="2971800" cy="475488"/>
          </a:xfrm>
          <a:prstGeom prst="rect">
            <a:avLst/>
          </a:prstGeom>
          <a:solidFill>
            <a:srgbClr val="2F75B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92424" y="1901952"/>
            <a:ext cx="28620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Ключовий виклик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309360" y="1828800"/>
            <a:ext cx="4069080" cy="475488"/>
          </a:xfrm>
          <a:prstGeom prst="rect">
            <a:avLst/>
          </a:prstGeom>
          <a:solidFill>
            <a:srgbClr val="2F75B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64224" y="1901952"/>
            <a:ext cx="39593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Практичне рішення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10378440" y="1828800"/>
            <a:ext cx="1143000" cy="475488"/>
          </a:xfrm>
          <a:prstGeom prst="rect">
            <a:avLst/>
          </a:prstGeom>
          <a:solidFill>
            <a:srgbClr val="2F75B5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433304" y="1901952"/>
            <a:ext cx="10332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Результат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304288"/>
            <a:ext cx="242316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2414016"/>
            <a:ext cx="2276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Методологічна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гнучкість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337560" y="2304288"/>
            <a:ext cx="297180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10712" y="2414016"/>
            <a:ext cx="28254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Як підвищити залученість студентів у вивчення мови?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309360" y="2304288"/>
            <a:ext cx="406908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2414016"/>
            <a:ext cx="392277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Гейміфікація, проєктне навчання, колаборативні формати (Google Docs, Miro)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10378440" y="2304288"/>
            <a:ext cx="114300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451592" y="2414016"/>
            <a:ext cx="9966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3047"/>
                </a:solidFill>
              </a:rPr>
              <a:t>Активна мовленнєва діяльність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914400" y="3328416"/>
            <a:ext cx="2423160" cy="1024128"/>
          </a:xfrm>
          <a:prstGeom prst="rect">
            <a:avLst/>
          </a:prstGeom>
          <a:solidFill>
            <a:srgbClr val="EEF4FB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87552" y="3438144"/>
            <a:ext cx="2276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Інтеграційна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компетентність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337560" y="3328416"/>
            <a:ext cx="2971800" cy="1024128"/>
          </a:xfrm>
          <a:prstGeom prst="rect">
            <a:avLst/>
          </a:prstGeom>
          <a:solidFill>
            <a:srgbClr val="EEF4FB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410712" y="3438144"/>
            <a:ext cx="28254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Як ефективно поєднати онлайн та офлайн формати?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309360" y="3328416"/>
            <a:ext cx="4069080" cy="1024128"/>
          </a:xfrm>
          <a:prstGeom prst="rect">
            <a:avLst/>
          </a:prstGeom>
          <a:solidFill>
            <a:srgbClr val="EEF4FB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82512" y="3438144"/>
            <a:ext cx="392277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Змішане навчання, Flipped Classroom, винесення теорії в самостійну підготовку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0378440" y="3328416"/>
            <a:ext cx="1143000" cy="1024128"/>
          </a:xfrm>
          <a:prstGeom prst="rect">
            <a:avLst/>
          </a:prstGeom>
          <a:solidFill>
            <a:srgbClr val="EEF4FB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451592" y="3438144"/>
            <a:ext cx="9966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3047"/>
                </a:solidFill>
              </a:rPr>
              <a:t>Більше часу на комунікативну практику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914400" y="4352544"/>
            <a:ext cx="242316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87552" y="4462272"/>
            <a:ext cx="227685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Цифрова</a:t>
            </a:r>
            <a:endParaRPr lang="en-US" sz="1400" dirty="0"/>
          </a:p>
          <a:p>
            <a:pPr marL="0" indent="0" algn="l">
              <a:buNone/>
            </a:pPr>
            <a:r>
              <a:rPr lang="en-US" sz="1400" b="1" dirty="0">
                <a:solidFill>
                  <a:srgbClr val="223047"/>
                </a:solidFill>
              </a:rPr>
              <a:t>адаптивність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3337560" y="4352544"/>
            <a:ext cx="297180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410712" y="4462272"/>
            <a:ext cx="28254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Як працювати з ШІ, VR/AR та коректно оцінювати результати?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309360" y="4352544"/>
            <a:ext cx="406908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82512" y="4462272"/>
            <a:ext cx="392277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3047"/>
                </a:solidFill>
              </a:rPr>
              <a:t>Персоналізація, ІСН, імерсивні технології, етичні правила використання ШІ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10378440" y="4352544"/>
            <a:ext cx="1143000" cy="1024128"/>
          </a:xfrm>
          <a:prstGeom prst="rect">
            <a:avLst/>
          </a:prstGeom>
          <a:solidFill>
            <a:srgbClr val="F8FBFF"/>
          </a:solidFill>
          <a:ln w="12700">
            <a:solidFill>
              <a:srgbClr val="D5DF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451592" y="4462272"/>
            <a:ext cx="996696" cy="8869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3047"/>
                </a:solidFill>
              </a:rPr>
              <a:t>Гнучке та відповідальне впровадження інновацій</a:t>
            </a:r>
            <a:endParaRPr lang="en-US" sz="1350" dirty="0"/>
          </a:p>
        </p:txBody>
      </p:sp>
      <p:sp>
        <p:nvSpPr>
          <p:cNvPr id="36" name="Text 34"/>
          <p:cNvSpPr/>
          <p:nvPr/>
        </p:nvSpPr>
        <p:spPr>
          <a:xfrm>
            <a:off x="1005840" y="5532120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3864"/>
                </a:solidFill>
              </a:rPr>
              <a:t>Три виміри утворюють цілісну модель підготовки: від залучення студента до етично виваженого використання інновацій.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Flipped Classroom у філологічній підготовці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77240" y="1600200"/>
            <a:ext cx="4892040" cy="42062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46520" y="1600200"/>
            <a:ext cx="4892040" cy="4206240"/>
          </a:xfrm>
          <a:prstGeom prst="roundRect">
            <a:avLst>
              <a:gd name="adj" fmla="val 3478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65960" y="1828800"/>
            <a:ext cx="1554480" cy="310896"/>
          </a:xfrm>
          <a:prstGeom prst="roundRect">
            <a:avLst>
              <a:gd name="adj" fmla="val 29412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65960" y="1847088"/>
            <a:ext cx="1554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ДО ЗАНЯТТЯ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635240" y="1828800"/>
            <a:ext cx="1554480" cy="310896"/>
          </a:xfrm>
          <a:prstGeom prst="roundRect">
            <a:avLst>
              <a:gd name="adj" fmla="val 29412"/>
            </a:avLst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35240" y="1847088"/>
            <a:ext cx="1554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НА ЗАНЯТТІ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4206240" cy="2194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відеолекції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тексти та мікрозавдання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тренувальні тести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первинне опанування граматики / лексики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766560" y="2331720"/>
            <a:ext cx="4114800" cy="2194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розмовна практика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аналіз мовних ситуацій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колаборативні вправи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висококогнітивні завдання та рефлексія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840480" y="3703320"/>
            <a:ext cx="4526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203864"/>
                </a:solidFill>
              </a:rPr>
              <a:t>Learning to do, doing to learn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5623560" y="2926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D6A54B"/>
                </a:solidFill>
              </a:rPr>
              <a:t>→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1188720" y="5230368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03864"/>
                </a:solidFill>
              </a:rPr>
              <a:t>Менше teacher talking time - більше студентського мовлення, взаємодії та практики.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Інтегрований банк технологічних карток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31520" y="1508760"/>
            <a:ext cx="3840480" cy="452628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960120" y="1737360"/>
            <a:ext cx="2057400" cy="310896"/>
          </a:xfrm>
          <a:prstGeom prst="roundRect">
            <a:avLst>
              <a:gd name="adj" fmla="val 29412"/>
            </a:avLst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755648"/>
            <a:ext cx="20574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50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ЩО ЦЕ ДАЄ ВИКЛАДАЧЕВІ?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87552" y="2240280"/>
            <a:ext cx="324612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понад 30 покрокових алгоритмів дій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стандартизацію цифрових вимог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економію часу на рутинних операціях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можливість впроваджувати інновації навіть за базового ІТ-рівня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983480" y="178308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03864"/>
                </a:solidFill>
              </a:rPr>
              <a:t>Приклади інструментів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892040" y="2121408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F8FB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029200" y="2258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LanguageTool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29200" y="2542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академічне письмо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8229600" y="2148840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EEF4FB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366760" y="2258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Grammarly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366760" y="2542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feedback і редагування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892040" y="3291840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F8FB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029200" y="3401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Quizlet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029200" y="3685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лексика і картки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229600" y="3291840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EEF4FB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8366760" y="3401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Kahoot / Wordwall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66760" y="3685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вікторини та залучення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4892040" y="4416552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F8FB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029200" y="4544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Promova / Memrise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029200" y="4828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персоналізація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229600" y="4434840"/>
            <a:ext cx="2880360" cy="841248"/>
          </a:xfrm>
          <a:prstGeom prst="roundRect">
            <a:avLst>
              <a:gd name="adj" fmla="val 17391"/>
            </a:avLst>
          </a:prstGeom>
          <a:solidFill>
            <a:srgbClr val="EEF4FB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8366760" y="4544568"/>
            <a:ext cx="2606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75B5"/>
                </a:solidFill>
              </a:rPr>
              <a:t>Canva / Notion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366760" y="4828032"/>
            <a:ext cx="2606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23047"/>
                </a:solidFill>
              </a:rPr>
              <a:t>візуалізація і дизайн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800600" y="5522976"/>
            <a:ext cx="6400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203864"/>
                </a:solidFill>
              </a:rPr>
              <a:t>Технологічна картка = готовий алгоритм, який переводить цифрову компетентність у передбачуваний педагогічний результат.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Баланс: людина і технологія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868680" y="1645920"/>
            <a:ext cx="4846320" cy="4160520"/>
          </a:xfrm>
          <a:prstGeom prst="roundRect">
            <a:avLst>
              <a:gd name="adj" fmla="val 3516"/>
            </a:avLst>
          </a:prstGeom>
          <a:solidFill>
            <a:srgbClr val="F8FB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6473952" y="1645920"/>
            <a:ext cx="4846320" cy="4160520"/>
          </a:xfrm>
          <a:prstGeom prst="roundRect">
            <a:avLst>
              <a:gd name="adj" fmla="val 3516"/>
            </a:avLst>
          </a:prstGeom>
          <a:solidFill>
            <a:srgbClr val="FFF9F0"/>
          </a:solidFill>
          <a:ln w="12700">
            <a:solidFill>
              <a:srgbClr val="E7D3A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331720" y="1828800"/>
            <a:ext cx="1737360" cy="310896"/>
          </a:xfrm>
          <a:prstGeom prst="roundRect">
            <a:avLst>
              <a:gd name="adj" fmla="val 29412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331720" y="1847088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60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Що доручити системам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001000" y="1828800"/>
            <a:ext cx="1737360" cy="310896"/>
          </a:xfrm>
          <a:prstGeom prst="roundRect">
            <a:avLst>
              <a:gd name="adj" fmla="val 29412"/>
            </a:avLst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847088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6000"/>
              </a:lnSpc>
              <a:buNone/>
            </a:pPr>
            <a:r>
              <a:rPr lang="en-US" sz="1400" b="1" dirty="0">
                <a:solidFill>
                  <a:srgbClr val="3D2A00"/>
                </a:solidFill>
              </a:rPr>
              <a:t>Що залишається людині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34440" y="2331720"/>
            <a:ext cx="406908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тестування і швидка перевірка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діагностика прогресу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збір і структуризація даних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генерація чернеток вправ і матеріалів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812280" y="2331720"/>
            <a:ext cx="402336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фасилітація і менторство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розвиток критичного мислення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підтримка емоційного інтелекту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ціннісні та етичні рішення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188720" y="5303520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03864"/>
                </a:solidFill>
              </a:rPr>
              <a:t>Викладач перестає бути лише транслятором знань і стає архітектором навчального досвіду.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Академічна доброчесність в епоху генеративного ШІ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777240" y="1600200"/>
            <a:ext cx="3063240" cy="4297680"/>
          </a:xfrm>
          <a:prstGeom prst="roundRect">
            <a:avLst>
              <a:gd name="adj" fmla="val 4776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069080" y="1600200"/>
            <a:ext cx="3566160" cy="42976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909560" y="1600200"/>
            <a:ext cx="3429000" cy="4297680"/>
          </a:xfrm>
          <a:prstGeom prst="roundRect">
            <a:avLst>
              <a:gd name="adj" fmla="val 4267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463040" y="1828800"/>
            <a:ext cx="1645920" cy="310896"/>
          </a:xfrm>
          <a:prstGeom prst="roundRect">
            <a:avLst>
              <a:gd name="adj" fmla="val 29412"/>
            </a:avLst>
          </a:prstGeom>
          <a:solidFill>
            <a:srgbClr val="C0504D"/>
          </a:solidFill>
          <a:ln w="12700">
            <a:solidFill>
              <a:srgbClr val="C0504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463040" y="1847088"/>
            <a:ext cx="1645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ВИКЛИК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983480" y="1828800"/>
            <a:ext cx="1737360" cy="310896"/>
          </a:xfrm>
          <a:prstGeom prst="roundRect">
            <a:avLst>
              <a:gd name="adj" fmla="val 29412"/>
            </a:avLst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83480" y="1847088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ІНСТРУМЕНТИ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732520" y="1828800"/>
            <a:ext cx="1737360" cy="310896"/>
          </a:xfrm>
          <a:prstGeom prst="roundRect">
            <a:avLst>
              <a:gd name="adj" fmla="val 29412"/>
            </a:avLst>
          </a:prstGeom>
          <a:solidFill>
            <a:srgbClr val="5B9B74"/>
          </a:solidFill>
          <a:ln w="12700">
            <a:solidFill>
              <a:srgbClr val="5B9B7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32520" y="1847088"/>
            <a:ext cx="17373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50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ПОЗИЦІЯ ВИКЛАДАЧА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987552" y="2304288"/>
            <a:ext cx="260604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GPT, Gemini та інші сервіси полегшують створення тексту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зростає ризик формального виконання без осмислення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потрібні нові правила прозорості використання ШІ</a:t>
            </a:r>
            <a:endParaRPr lang="en-US" sz="1620" dirty="0"/>
          </a:p>
        </p:txBody>
      </p:sp>
      <p:sp>
        <p:nvSpPr>
          <p:cNvPr id="13" name="Text 11"/>
          <p:cNvSpPr/>
          <p:nvPr/>
        </p:nvSpPr>
        <p:spPr>
          <a:xfrm>
            <a:off x="4343400" y="2304288"/>
            <a:ext cx="292608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Turnitin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Unicheck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AI-детектори</a:t>
            </a:r>
            <a:endParaRPr lang="en-US" sz="1650" dirty="0"/>
          </a:p>
          <a:p>
            <a:pPr marL="177800" indent="-177800">
              <a:buSzPct val="100000"/>
              <a:buChar char="•"/>
            </a:pPr>
            <a:endParaRPr lang="en-US" sz="1650" dirty="0"/>
          </a:p>
          <a:p>
            <a:pPr marL="177800" indent="-177800">
              <a:buSzPct val="100000"/>
              <a:buChar char="•"/>
            </a:pPr>
            <a:r>
              <a:rPr lang="en-US" sz="165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чіткі критерії оцінювання та пояснення ролі ШІ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8156448" y="2304288"/>
            <a:ext cx="274320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7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ШІ - асистент, а не заміна критичного мислення</a:t>
            </a:r>
            <a:endParaRPr lang="en-US" sz="1570" dirty="0"/>
          </a:p>
          <a:p>
            <a:pPr marL="177800" indent="-177800">
              <a:buSzPct val="100000"/>
              <a:buChar char="•"/>
            </a:pPr>
            <a:endParaRPr lang="en-US" sz="1570" dirty="0"/>
          </a:p>
          <a:p>
            <a:pPr marL="177800" indent="-177800">
              <a:buSzPct val="100000"/>
              <a:buChar char="•"/>
            </a:pPr>
            <a:r>
              <a:rPr lang="en-US" sz="157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допустиме використання для генерації вправ, адаптації текстів, підготовки матеріалів (зокрема TWEE)</a:t>
            </a:r>
            <a:endParaRPr lang="en-US" sz="1570" dirty="0"/>
          </a:p>
          <a:p>
            <a:pPr marL="177800" indent="-177800">
              <a:buSzPct val="100000"/>
              <a:buChar char="•"/>
            </a:pPr>
            <a:endParaRPr lang="en-US" sz="1570" dirty="0"/>
          </a:p>
          <a:p>
            <a:pPr marL="177800" indent="-177800">
              <a:buSzPct val="100000"/>
              <a:buChar char="•"/>
            </a:pPr>
            <a:r>
              <a:rPr lang="en-US" sz="1570" dirty="0">
                <a:solidFill>
                  <a:srgbClr val="22304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пріоритет - академічна чесність і методична доцільність</a:t>
            </a:r>
            <a:endParaRPr lang="en-US" sz="157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Висновки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868680" y="1554480"/>
            <a:ext cx="10424160" cy="4526280"/>
          </a:xfrm>
          <a:prstGeom prst="roundRect">
            <a:avLst>
              <a:gd name="adj" fmla="val 3232"/>
            </a:avLst>
          </a:prstGeom>
          <a:solidFill>
            <a:srgbClr val="FFFFFF"/>
          </a:solidFill>
          <a:ln w="12700">
            <a:solidFill>
              <a:srgbClr val="DCE6F4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143000" y="1984248"/>
            <a:ext cx="502920" cy="502920"/>
          </a:xfrm>
          <a:prstGeom prst="ellipse">
            <a:avLst/>
          </a:prstGeom>
          <a:solidFill>
            <a:srgbClr val="203864"/>
          </a:solidFill>
          <a:ln w="12700">
            <a:solidFill>
              <a:srgbClr val="2038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2048256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828800" y="1965960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23047"/>
                </a:solidFill>
              </a:rPr>
              <a:t>Синергія традиційних філологічних підходів і цифрових інструментів формує модель педагога нового покоління.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143000" y="2898648"/>
            <a:ext cx="502920" cy="502920"/>
          </a:xfrm>
          <a:prstGeom prst="ellipse">
            <a:avLst/>
          </a:prstGeom>
          <a:solidFill>
            <a:srgbClr val="2F75B5"/>
          </a:solidFill>
          <a:ln w="12700">
            <a:solidFill>
              <a:srgbClr val="2F7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2962656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828800" y="2880360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23047"/>
                </a:solidFill>
              </a:rPr>
              <a:t>Ефективна підготовка філологів потребує одночасного розвитку методологічної гнучкості, інтеграційної компетентності та цифрової адаптивності.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3813048"/>
            <a:ext cx="502920" cy="502920"/>
          </a:xfrm>
          <a:prstGeom prst="ellipse">
            <a:avLst/>
          </a:prstGeom>
          <a:solidFill>
            <a:srgbClr val="2F9EAA"/>
          </a:solidFill>
          <a:ln w="12700">
            <a:solidFill>
              <a:srgbClr val="2F9E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3877056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828800" y="3794760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23047"/>
                </a:solidFill>
              </a:rPr>
              <a:t>Технологічні картки забезпечують стандартизацію, доступність інновацій і передбачуваний педагогічний результат.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1143000" y="4727448"/>
            <a:ext cx="502920" cy="502920"/>
          </a:xfrm>
          <a:prstGeom prst="ellipse">
            <a:avLst/>
          </a:prstGeom>
          <a:solidFill>
            <a:srgbClr val="D6A54B"/>
          </a:solidFill>
          <a:ln w="12700">
            <a:solidFill>
              <a:srgbClr val="D6A5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4791456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828800" y="4709160"/>
            <a:ext cx="8778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23047"/>
                </a:solidFill>
              </a:rPr>
              <a:t>ШІ, LMS та імерсивні технології мають впроваджуватися етично, дозовано і з фокусом на розвиток студента.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097280" y="5486400"/>
            <a:ext cx="9966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203864"/>
                </a:solidFill>
              </a:rPr>
              <a:t>Стратегічний орієнтир: від цифрових інструментів - до цифрово зрілого викладача-філолога.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862</Words>
  <Application>Microsoft Office PowerPoint</Application>
  <PresentationFormat>Широкоэкранный</PresentationFormat>
  <Paragraphs>213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Павленко О.О.</dc:title>
  <dc:subject>Цифрова трансформація підготовки філологів</dc:subject>
  <dc:creator>OpenAI</dc:creator>
  <cp:lastModifiedBy>Olena Pavlenko</cp:lastModifiedBy>
  <cp:revision>5</cp:revision>
  <dcterms:created xsi:type="dcterms:W3CDTF">2026-04-06T14:25:19Z</dcterms:created>
  <dcterms:modified xsi:type="dcterms:W3CDTF">2026-04-21T19:37:47Z</dcterms:modified>
</cp:coreProperties>
</file>